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321" r:id="rId2"/>
    <p:sldId id="320" r:id="rId3"/>
    <p:sldId id="301" r:id="rId4"/>
    <p:sldId id="302" r:id="rId5"/>
    <p:sldId id="325" r:id="rId6"/>
    <p:sldId id="323" r:id="rId7"/>
    <p:sldId id="326" r:id="rId8"/>
    <p:sldId id="328" r:id="rId9"/>
    <p:sldId id="327" r:id="rId10"/>
    <p:sldId id="294" r:id="rId11"/>
    <p:sldId id="295" r:id="rId12"/>
    <p:sldId id="296" r:id="rId13"/>
    <p:sldId id="297" r:id="rId14"/>
    <p:sldId id="298" r:id="rId15"/>
    <p:sldId id="303" r:id="rId16"/>
    <p:sldId id="313" r:id="rId17"/>
    <p:sldId id="312" r:id="rId18"/>
    <p:sldId id="317" r:id="rId19"/>
    <p:sldId id="318" r:id="rId20"/>
    <p:sldId id="299" r:id="rId21"/>
    <p:sldId id="300" r:id="rId22"/>
    <p:sldId id="304" r:id="rId23"/>
    <p:sldId id="305" r:id="rId24"/>
    <p:sldId id="306" r:id="rId25"/>
    <p:sldId id="308" r:id="rId26"/>
    <p:sldId id="307" r:id="rId27"/>
    <p:sldId id="309" r:id="rId28"/>
    <p:sldId id="329" r:id="rId29"/>
  </p:sldIdLst>
  <p:sldSz cx="12192000" cy="6858000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CCECFF"/>
    <a:srgbClr val="00CC00"/>
    <a:srgbClr val="00CCFF"/>
    <a:srgbClr val="0000FF"/>
    <a:srgbClr val="CC0000"/>
    <a:srgbClr val="00669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2" autoAdjust="0"/>
    <p:restoredTop sz="92949" autoAdjust="0"/>
  </p:normalViewPr>
  <p:slideViewPr>
    <p:cSldViewPr snapToGrid="0">
      <p:cViewPr varScale="1">
        <p:scale>
          <a:sx n="104" d="100"/>
          <a:sy n="104" d="100"/>
        </p:scale>
        <p:origin x="84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2DE22425-B770-43C5-AECA-0F54570D8FE6}" type="datetimeFigureOut">
              <a:rPr lang="ru-RU"/>
              <a:pPr>
                <a:defRPr/>
              </a:pPr>
              <a:t>09.07.2020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27FAA168-3FAD-4A00-AA77-850C4F2248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8938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65520-7F47-4D39-8376-E1B1238EBF43}" type="datetime1">
              <a:rPr lang="ru-RU"/>
              <a:pPr>
                <a:defRPr/>
              </a:pPr>
              <a:t>09.07.2020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AC42C-D1B4-44DC-A59E-7D9A11E68E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833B9-B778-4EB3-A0C6-352D90DA4F6E}" type="datetime1">
              <a:rPr lang="ru-RU"/>
              <a:pPr>
                <a:defRPr/>
              </a:pPr>
              <a:t>09.07.2020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F455B-5C1F-492F-8F66-AC4EBCB312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5A5EF-6899-467C-9EB6-CC1AB49362D5}" type="datetime1">
              <a:rPr lang="ru-RU"/>
              <a:pPr>
                <a:defRPr/>
              </a:pPr>
              <a:t>09.07.2020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3DA23-26A6-430B-BD40-684D5A12EE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8EC8-F72A-4F37-A83A-DD0EDB436438}" type="datetime1">
              <a:rPr lang="ru-RU"/>
              <a:pPr>
                <a:defRPr/>
              </a:pPr>
              <a:t>09.07.2020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5A2BE-4220-4BBE-BAE8-EBEA7C860A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41E75-0F4A-4F5F-9604-67DE64E24D73}" type="datetime1">
              <a:rPr lang="ru-RU"/>
              <a:pPr>
                <a:defRPr/>
              </a:pPr>
              <a:t>09.07.2020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CE71D-8373-485A-903D-653A7964A5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34B76-60EB-4D05-84CF-7A3882E0CBC3}" type="datetime1">
              <a:rPr lang="ru-RU"/>
              <a:pPr>
                <a:defRPr/>
              </a:pPr>
              <a:t>09.07.2020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01961-38B2-4EF8-A6C3-5FADDB5666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F1226-09B2-4CA0-A664-304EAA56F8BB}" type="datetime1">
              <a:rPr lang="ru-RU"/>
              <a:pPr>
                <a:defRPr/>
              </a:pPr>
              <a:t>09.07.2020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EC141-4788-42BC-B626-504CC02461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6760C-1A38-44A2-9EAD-E03A3DB56439}" type="datetime1">
              <a:rPr lang="ru-RU"/>
              <a:pPr>
                <a:defRPr/>
              </a:pPr>
              <a:t>09.07.2020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F09FA-E32A-4547-B6E9-2AFA2021CC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E3E4B-F384-4DC6-BE5B-54B96DC01083}" type="datetime1">
              <a:rPr lang="ru-RU"/>
              <a:pPr>
                <a:defRPr/>
              </a:pPr>
              <a:t>09.07.2020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FCDC9-C480-4536-8970-0D62F6C46D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94663-1E4C-46D6-8378-BB1143360C2D}" type="datetime1">
              <a:rPr lang="ru-RU"/>
              <a:pPr>
                <a:defRPr/>
              </a:pPr>
              <a:t>09.07.2020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82FF6-3C18-4E63-B057-16D01AAAD0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CE3D3-3C37-46CA-8DCA-0A7166FD7441}" type="datetime1">
              <a:rPr lang="ru-RU"/>
              <a:pPr>
                <a:defRPr/>
              </a:pPr>
              <a:t>09.07.2020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B55-D79E-48C6-8E5F-3EE01ECC05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28AA0E-460C-4CC1-8489-EDFEC53A2079}" type="datetime1">
              <a:rPr lang="ru-RU"/>
              <a:pPr>
                <a:defRPr/>
              </a:pPr>
              <a:t>09.07.2020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BFABE3-8342-4F9E-9D92-A00318DA72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https://thumbs.dreamstime.com/b/%D0%B6%D0%B5%D0%BD%D1%81%D0%BA%D0%B8%D0%B9-%D0%BE%D0%BA%D1%82%D0%BE%D1%80-35040463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https://cf.ppt-online.org/files/slide/b/BqdnNIC1r8QFahRg2pGKEwkluJi9y3DszLb4m5/slide-42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zan.tambov.gov.ru/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https://cf.ppt-online.org/files/slide/b/BqdnNIC1r8QFahRg2pGKEwkluJi9y3DszLb4m5/slide-42.jpg" TargetMode="Externa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2763"/>
          </a:xfrm>
        </p:spPr>
        <p:txBody>
          <a:bodyPr/>
          <a:lstStyle/>
          <a:p>
            <a:pPr algn="ctr"/>
            <a:r>
              <a:rPr lang="ru-RU" sz="4000" b="1" i="1" smtClean="0">
                <a:solidFill>
                  <a:srgbClr val="006699"/>
                </a:solidFill>
                <a:latin typeface="Times New Roman" pitchFamily="18" charset="0"/>
              </a:rPr>
              <a:t>Краткий курс охраны труда</a:t>
            </a:r>
            <a:r>
              <a:rPr lang="ru-RU" sz="4000" smtClean="0"/>
              <a:t> </a:t>
            </a:r>
          </a:p>
        </p:txBody>
      </p:sp>
      <p:pic>
        <p:nvPicPr>
          <p:cNvPr id="41988" name="Picture 4" descr="f632f85665632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974725"/>
            <a:ext cx="10769600" cy="4960938"/>
          </a:xfrm>
        </p:spPr>
      </p:pic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776288" y="6019800"/>
            <a:ext cx="10768012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700">
                <a:solidFill>
                  <a:srgbClr val="008000"/>
                </a:solidFill>
                <a:latin typeface="Times New Roman" pitchFamily="18" charset="0"/>
              </a:rPr>
              <a:t>Управление труда и занятости населения Тамбовской области</a:t>
            </a:r>
          </a:p>
          <a:p>
            <a:pPr algn="ctr"/>
            <a:r>
              <a:rPr lang="ru-RU" sz="1600">
                <a:solidFill>
                  <a:srgbClr val="008000"/>
                </a:solidFill>
                <a:latin typeface="Times New Roman" pitchFamily="18" charset="0"/>
              </a:rPr>
              <a:t>2020 г.</a:t>
            </a:r>
          </a:p>
        </p:txBody>
      </p:sp>
      <p:pic>
        <p:nvPicPr>
          <p:cNvPr id="14340" name="Picture 5" descr="Безымянный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0" y="6110288"/>
            <a:ext cx="10160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9763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rgbClr val="0000FF"/>
                </a:solidFill>
                <a:latin typeface="Times New Roman" pitchFamily="18" charset="0"/>
              </a:rPr>
              <a:t>Обязанности работника в области охраны труда</a:t>
            </a:r>
            <a:r>
              <a:rPr lang="ru-RU" smtClean="0"/>
              <a:t> </a:t>
            </a:r>
          </a:p>
        </p:txBody>
      </p:sp>
      <p:pic>
        <p:nvPicPr>
          <p:cNvPr id="23554" name="Picture 5" descr="pamyatk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90563" y="1190625"/>
            <a:ext cx="5284787" cy="5126038"/>
          </a:xfrm>
        </p:spPr>
      </p:pic>
      <p:pic>
        <p:nvPicPr>
          <p:cNvPr id="23555" name="Picture 6" descr="Professional-Education"/>
          <p:cNvPicPr>
            <a:picLocks noChangeAspect="1" noChangeArrowheads="1"/>
          </p:cNvPicPr>
          <p:nvPr/>
        </p:nvPicPr>
        <p:blipFill>
          <a:blip r:embed="rId3"/>
          <a:srcRect l="10039" r="8858"/>
          <a:stretch>
            <a:fillRect/>
          </a:stretch>
        </p:blipFill>
        <p:spPr bwMode="auto">
          <a:xfrm>
            <a:off x="6283325" y="1187450"/>
            <a:ext cx="508000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8"/>
          <p:cNvSpPr>
            <a:spLocks noChangeArrowheads="1"/>
          </p:cNvSpPr>
          <p:nvPr/>
        </p:nvSpPr>
        <p:spPr bwMode="auto">
          <a:xfrm>
            <a:off x="6116638" y="5518150"/>
            <a:ext cx="52435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>
                <a:solidFill>
                  <a:srgbClr val="660033"/>
                </a:solidFill>
                <a:latin typeface="Times New Roman" pitchFamily="18" charset="0"/>
              </a:rPr>
              <a:t>Обязанности работника в области охраны труда </a:t>
            </a:r>
          </a:p>
          <a:p>
            <a:pPr algn="ctr"/>
            <a:r>
              <a:rPr lang="ru-RU" sz="1600">
                <a:solidFill>
                  <a:srgbClr val="660033"/>
                </a:solidFill>
                <a:latin typeface="Times New Roman" pitchFamily="18" charset="0"/>
              </a:rPr>
              <a:t>регламентируются статьей 214 </a:t>
            </a:r>
          </a:p>
          <a:p>
            <a:pPr algn="ctr"/>
            <a:r>
              <a:rPr lang="ru-RU" sz="1600">
                <a:solidFill>
                  <a:srgbClr val="660033"/>
                </a:solidFill>
                <a:latin typeface="Times New Roman" pitchFamily="18" charset="0"/>
              </a:rPr>
              <a:t>Трудового кодекса Российской Федерации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>
          <a:xfrm>
            <a:off x="850900" y="190500"/>
            <a:ext cx="10515600" cy="1135063"/>
          </a:xfrm>
        </p:spPr>
        <p:txBody>
          <a:bodyPr/>
          <a:lstStyle/>
          <a:p>
            <a:r>
              <a:rPr lang="ru-RU" sz="3200" b="1" smtClean="0">
                <a:solidFill>
                  <a:srgbClr val="0000FF"/>
                </a:solidFill>
                <a:latin typeface="Times New Roman" pitchFamily="18" charset="0"/>
              </a:rPr>
              <a:t>Медицинские осмотры некоторых </a:t>
            </a:r>
            <a:br>
              <a:rPr lang="ru-RU" sz="3200" b="1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sz="3200" b="1" smtClean="0">
                <a:solidFill>
                  <a:srgbClr val="0000FF"/>
                </a:solidFill>
                <a:latin typeface="Times New Roman" pitchFamily="18" charset="0"/>
              </a:rPr>
              <a:t>категорий работников</a:t>
            </a:r>
          </a:p>
        </p:txBody>
      </p:sp>
      <p:pic>
        <p:nvPicPr>
          <p:cNvPr id="24578" name="Picture 4" descr="https://cf.ppt-online.org/files/slide/w/Wln6PEsIpLi9qN58okjgm3QTYD7GUuHdFO2cbM/slide-7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l="2884" t="14629" r="1730" b="4620"/>
          <a:stretch>
            <a:fillRect/>
          </a:stretch>
        </p:blipFill>
        <p:spPr>
          <a:xfrm>
            <a:off x="803275" y="1330325"/>
            <a:ext cx="7372350" cy="4986338"/>
          </a:xfrm>
        </p:spPr>
      </p:pic>
      <p:pic>
        <p:nvPicPr>
          <p:cNvPr id="24579" name="Picture 5" descr="https://thumbs.dreamstime.com/b/%D0%B6%D0%B5%D0%BD%D1%81%D0%BA%D0%B8%D0%B9-%D0%BE%D0%BA%D1%82%D0%BE%D1%80-35040463.jpg"/>
          <p:cNvPicPr>
            <a:picLocks noChangeAspect="1" noChangeArrowheads="1"/>
          </p:cNvPicPr>
          <p:nvPr/>
        </p:nvPicPr>
        <p:blipFill>
          <a:blip r:embed="rId3" r:link="rId4"/>
          <a:srcRect l="16240" r="17717"/>
          <a:stretch>
            <a:fillRect/>
          </a:stretch>
        </p:blipFill>
        <p:spPr bwMode="auto">
          <a:xfrm>
            <a:off x="8340725" y="349250"/>
            <a:ext cx="32131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8372475" y="3836988"/>
            <a:ext cx="338455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>
                <a:solidFill>
                  <a:srgbClr val="3333CC"/>
                </a:solidFill>
                <a:latin typeface="Times New Roman" pitchFamily="18" charset="0"/>
              </a:rPr>
              <a:t>В случае необходимости по решению органов местного самоуправления у отдельных работодателей могут вводиться дополнительные условия и показания к проведению обязательных </a:t>
            </a:r>
          </a:p>
          <a:p>
            <a:r>
              <a:rPr lang="ru-RU" sz="1600">
                <a:solidFill>
                  <a:srgbClr val="3333CC"/>
                </a:solidFill>
                <a:latin typeface="Times New Roman" pitchFamily="18" charset="0"/>
              </a:rPr>
              <a:t>медицинских осмотров </a:t>
            </a:r>
          </a:p>
          <a:p>
            <a:r>
              <a:rPr lang="ru-RU">
                <a:solidFill>
                  <a:srgbClr val="3333CC"/>
                </a:solidFill>
                <a:latin typeface="Times New Roman" pitchFamily="18" charset="0"/>
              </a:rPr>
              <a:t>(статья 213 Трудового кодекса Российской федерации).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>
          <a:xfrm>
            <a:off x="622300" y="482600"/>
            <a:ext cx="10883900" cy="1030288"/>
          </a:xfrm>
        </p:spPr>
        <p:txBody>
          <a:bodyPr/>
          <a:lstStyle/>
          <a:p>
            <a:r>
              <a:rPr lang="ru-RU" sz="3200" b="1" smtClean="0">
                <a:solidFill>
                  <a:srgbClr val="3333CC"/>
                </a:solidFill>
                <a:latin typeface="Times New Roman" pitchFamily="18" charset="0"/>
              </a:rPr>
              <a:t>Служба </a:t>
            </a:r>
            <a:br>
              <a:rPr lang="ru-RU" sz="3200" b="1" smtClean="0">
                <a:solidFill>
                  <a:srgbClr val="3333CC"/>
                </a:solidFill>
                <a:latin typeface="Times New Roman" pitchFamily="18" charset="0"/>
              </a:rPr>
            </a:br>
            <a:r>
              <a:rPr lang="ru-RU" sz="3200" b="1" smtClean="0">
                <a:solidFill>
                  <a:srgbClr val="3333CC"/>
                </a:solidFill>
                <a:latin typeface="Times New Roman" pitchFamily="18" charset="0"/>
              </a:rPr>
              <a:t>охраны труда </a:t>
            </a:r>
            <a:br>
              <a:rPr lang="ru-RU" sz="3200" b="1" smtClean="0">
                <a:solidFill>
                  <a:srgbClr val="3333CC"/>
                </a:solidFill>
                <a:latin typeface="Times New Roman" pitchFamily="18" charset="0"/>
              </a:rPr>
            </a:br>
            <a:r>
              <a:rPr lang="ru-RU" sz="3200" b="1" smtClean="0">
                <a:solidFill>
                  <a:srgbClr val="3333CC"/>
                </a:solidFill>
                <a:latin typeface="Times New Roman" pitchFamily="18" charset="0"/>
              </a:rPr>
              <a:t>в организации</a:t>
            </a:r>
          </a:p>
        </p:txBody>
      </p:sp>
      <p:pic>
        <p:nvPicPr>
          <p:cNvPr id="25602" name="Picture 9" descr="50ab1c2eea5d83c9a300be2f7bba975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l="8073" t="25375" r="12688" b="41524"/>
          <a:stretch>
            <a:fillRect/>
          </a:stretch>
        </p:blipFill>
        <p:spPr>
          <a:xfrm>
            <a:off x="766763" y="2538413"/>
            <a:ext cx="4865687" cy="4022725"/>
          </a:xfrm>
          <a:ln w="22225">
            <a:solidFill>
              <a:srgbClr val="3366FF"/>
            </a:solidFill>
          </a:ln>
        </p:spPr>
      </p:pic>
      <p:pic>
        <p:nvPicPr>
          <p:cNvPr id="25603" name="Picture 10" descr="slide-10"/>
          <p:cNvPicPr>
            <a:picLocks noChangeAspect="1" noChangeArrowheads="1"/>
          </p:cNvPicPr>
          <p:nvPr/>
        </p:nvPicPr>
        <p:blipFill>
          <a:blip r:embed="rId3"/>
          <a:srcRect l="9227" t="21530" r="14418" b="46136"/>
          <a:stretch>
            <a:fillRect/>
          </a:stretch>
        </p:blipFill>
        <p:spPr bwMode="auto">
          <a:xfrm>
            <a:off x="5868988" y="495300"/>
            <a:ext cx="5602287" cy="3228975"/>
          </a:xfrm>
          <a:prstGeom prst="rect">
            <a:avLst/>
          </a:prstGeom>
          <a:noFill/>
          <a:ln w="22225">
            <a:solidFill>
              <a:srgbClr val="3366FF"/>
            </a:solidFill>
            <a:miter lim="800000"/>
            <a:headEnd/>
            <a:tailEnd/>
          </a:ln>
        </p:spPr>
      </p:pic>
      <p:pic>
        <p:nvPicPr>
          <p:cNvPr id="25604" name="Picture 11" descr="shutterstock_251182285"/>
          <p:cNvPicPr>
            <a:picLocks noChangeAspect="1" noChangeArrowheads="1"/>
          </p:cNvPicPr>
          <p:nvPr/>
        </p:nvPicPr>
        <p:blipFill>
          <a:blip r:embed="rId4"/>
          <a:srcRect r="2884"/>
          <a:stretch>
            <a:fillRect/>
          </a:stretch>
        </p:blipFill>
        <p:spPr bwMode="auto">
          <a:xfrm>
            <a:off x="5854700" y="3886200"/>
            <a:ext cx="5610225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14"/>
          <p:cNvSpPr>
            <a:spLocks noChangeArrowheads="1"/>
          </p:cNvSpPr>
          <p:nvPr/>
        </p:nvSpPr>
        <p:spPr bwMode="auto">
          <a:xfrm>
            <a:off x="590550" y="1770063"/>
            <a:ext cx="29337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500">
                <a:solidFill>
                  <a:schemeClr val="hlink"/>
                </a:solidFill>
                <a:latin typeface="Times New Roman" pitchFamily="18" charset="0"/>
              </a:rPr>
              <a:t>Статья 217 </a:t>
            </a:r>
          </a:p>
          <a:p>
            <a:pPr algn="ctr"/>
            <a:r>
              <a:rPr lang="ru-RU" sz="1500">
                <a:solidFill>
                  <a:schemeClr val="hlink"/>
                </a:solidFill>
                <a:latin typeface="Times New Roman" pitchFamily="18" charset="0"/>
              </a:rPr>
              <a:t>Трудового кодекса </a:t>
            </a:r>
          </a:p>
          <a:p>
            <a:pPr algn="ctr"/>
            <a:r>
              <a:rPr lang="ru-RU" sz="1500">
                <a:solidFill>
                  <a:schemeClr val="hlink"/>
                </a:solidFill>
                <a:latin typeface="Times New Roman" pitchFamily="18" charset="0"/>
              </a:rPr>
              <a:t>Российской Федерации</a:t>
            </a:r>
          </a:p>
        </p:txBody>
      </p:sp>
      <p:pic>
        <p:nvPicPr>
          <p:cNvPr id="25606" name="Picture 15" descr="12340b6c3220fea119a368f24f95e10a"/>
          <p:cNvPicPr>
            <a:picLocks noChangeAspect="1" noChangeArrowheads="1"/>
          </p:cNvPicPr>
          <p:nvPr/>
        </p:nvPicPr>
        <p:blipFill>
          <a:blip r:embed="rId5"/>
          <a:srcRect l="11690" t="7594" r="9352" b="12851"/>
          <a:stretch>
            <a:fillRect/>
          </a:stretch>
        </p:blipFill>
        <p:spPr bwMode="auto">
          <a:xfrm>
            <a:off x="3706813" y="473075"/>
            <a:ext cx="19304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>
          <a:xfrm>
            <a:off x="736600" y="212725"/>
            <a:ext cx="10617200" cy="728663"/>
          </a:xfrm>
        </p:spPr>
        <p:txBody>
          <a:bodyPr/>
          <a:lstStyle/>
          <a:p>
            <a:pPr algn="ctr"/>
            <a:r>
              <a:rPr lang="ru-RU" sz="3200" b="1" smtClean="0">
                <a:solidFill>
                  <a:srgbClr val="3333CC"/>
                </a:solidFill>
                <a:latin typeface="Times New Roman" pitchFamily="18" charset="0"/>
              </a:rPr>
              <a:t>Виды инструктажей по охране труда</a:t>
            </a:r>
          </a:p>
        </p:txBody>
      </p:sp>
      <p:pic>
        <p:nvPicPr>
          <p:cNvPr id="26626" name="Picture 6" descr="i?r=AzEPZsRbOZEKgBhR0XGMT1RkQkCZbNsFLRObeo57Q0V-jaaKTM5SRkZCeTgDn6uOyic"/>
          <p:cNvPicPr>
            <a:picLocks noChangeAspect="1" noChangeArrowheads="1"/>
          </p:cNvPicPr>
          <p:nvPr/>
        </p:nvPicPr>
        <p:blipFill>
          <a:blip r:embed="rId2"/>
          <a:srcRect l="8121" t="3690" r="4060" b="1581"/>
          <a:stretch>
            <a:fillRect/>
          </a:stretch>
        </p:blipFill>
        <p:spPr bwMode="auto">
          <a:xfrm>
            <a:off x="4279900" y="889000"/>
            <a:ext cx="7223125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7"/>
          <p:cNvSpPr>
            <a:spLocks noChangeArrowheads="1"/>
          </p:cNvSpPr>
          <p:nvPr/>
        </p:nvSpPr>
        <p:spPr bwMode="auto">
          <a:xfrm>
            <a:off x="777875" y="1054100"/>
            <a:ext cx="34480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>
                <a:solidFill>
                  <a:srgbClr val="009900"/>
                </a:solidFill>
                <a:latin typeface="Times New Roman" pitchFamily="18" charset="0"/>
              </a:rPr>
              <a:t>По характеру и времени проведения инструктажи подразделяются на:</a:t>
            </a:r>
            <a:r>
              <a:rPr lang="ru-RU" sz="1600">
                <a:solidFill>
                  <a:srgbClr val="00808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6628" name="Oval 11"/>
          <p:cNvSpPr>
            <a:spLocks noChangeArrowheads="1"/>
          </p:cNvSpPr>
          <p:nvPr/>
        </p:nvSpPr>
        <p:spPr bwMode="auto">
          <a:xfrm>
            <a:off x="758825" y="2774950"/>
            <a:ext cx="2997200" cy="7874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800">
                <a:solidFill>
                  <a:srgbClr val="CCECFF"/>
                </a:solidFill>
              </a:rPr>
              <a:t>первичный на рабочем месте</a:t>
            </a:r>
          </a:p>
        </p:txBody>
      </p:sp>
      <p:sp>
        <p:nvSpPr>
          <p:cNvPr id="26629" name="Oval 12"/>
          <p:cNvSpPr>
            <a:spLocks noChangeArrowheads="1"/>
          </p:cNvSpPr>
          <p:nvPr/>
        </p:nvSpPr>
        <p:spPr bwMode="auto">
          <a:xfrm>
            <a:off x="581025" y="3619500"/>
            <a:ext cx="2832100" cy="749300"/>
          </a:xfrm>
          <a:prstGeom prst="ellipse">
            <a:avLst/>
          </a:prstGeom>
          <a:solidFill>
            <a:srgbClr val="99336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2000">
                <a:latin typeface="Times New Roman" pitchFamily="18" charset="0"/>
              </a:rPr>
              <a:t>повторный</a:t>
            </a:r>
            <a:endParaRPr lang="ru-RU"/>
          </a:p>
        </p:txBody>
      </p:sp>
      <p:sp>
        <p:nvSpPr>
          <p:cNvPr id="26630" name="Oval 14"/>
          <p:cNvSpPr>
            <a:spLocks noGrp="1" noChangeArrowheads="1"/>
          </p:cNvSpPr>
          <p:nvPr>
            <p:ph type="body" idx="1"/>
          </p:nvPr>
        </p:nvSpPr>
        <p:spPr>
          <a:xfrm>
            <a:off x="1333500" y="1939925"/>
            <a:ext cx="2921000" cy="706438"/>
          </a:xfrm>
          <a:prstGeom prst="ellipse">
            <a:avLst/>
          </a:prstGeom>
          <a:solidFill>
            <a:srgbClr val="99CC00"/>
          </a:solidFill>
          <a:ln>
            <a:solidFill>
              <a:srgbClr val="000000"/>
            </a:solidFill>
            <a:rou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2400" b="1" smtClean="0"/>
              <a:t>вводный</a:t>
            </a:r>
          </a:p>
        </p:txBody>
      </p:sp>
      <p:sp>
        <p:nvSpPr>
          <p:cNvPr id="26631" name="Oval 16"/>
          <p:cNvSpPr>
            <a:spLocks noChangeArrowheads="1"/>
          </p:cNvSpPr>
          <p:nvPr/>
        </p:nvSpPr>
        <p:spPr bwMode="auto">
          <a:xfrm>
            <a:off x="584200" y="4508500"/>
            <a:ext cx="2755900" cy="800100"/>
          </a:xfrm>
          <a:prstGeom prst="ellipse">
            <a:avLst/>
          </a:prstGeom>
          <a:solidFill>
            <a:srgbClr val="6666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2000">
                <a:latin typeface="Times New Roman" pitchFamily="18" charset="0"/>
              </a:rPr>
              <a:t>внеплановый</a:t>
            </a:r>
            <a:endParaRPr lang="ru-RU"/>
          </a:p>
        </p:txBody>
      </p:sp>
      <p:sp>
        <p:nvSpPr>
          <p:cNvPr id="26632" name="Oval 17"/>
          <p:cNvSpPr>
            <a:spLocks noChangeArrowheads="1"/>
          </p:cNvSpPr>
          <p:nvPr/>
        </p:nvSpPr>
        <p:spPr bwMode="auto">
          <a:xfrm>
            <a:off x="301625" y="5473700"/>
            <a:ext cx="2463800" cy="6477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2400"/>
              <a:t>целевой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>
          <a:xfrm>
            <a:off x="596900" y="365125"/>
            <a:ext cx="10756900" cy="474663"/>
          </a:xfrm>
        </p:spPr>
        <p:txBody>
          <a:bodyPr/>
          <a:lstStyle/>
          <a:p>
            <a:r>
              <a:rPr lang="ru-RU" sz="2800" b="1" smtClean="0">
                <a:solidFill>
                  <a:srgbClr val="0000FF"/>
                </a:solidFill>
                <a:latin typeface="Times New Roman" pitchFamily="18" charset="0"/>
              </a:rPr>
              <a:t>Проведение инструктажей по охране труда</a:t>
            </a:r>
          </a:p>
        </p:txBody>
      </p:sp>
      <p:pic>
        <p:nvPicPr>
          <p:cNvPr id="27650" name="Picture 4" descr="5-periodichnost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l="1404" t="8644" r="1404" b="7262"/>
          <a:stretch>
            <a:fillRect/>
          </a:stretch>
        </p:blipFill>
        <p:spPr>
          <a:xfrm>
            <a:off x="663575" y="949325"/>
            <a:ext cx="9313863" cy="5494338"/>
          </a:xfrm>
          <a:ln>
            <a:solidFill>
              <a:srgbClr val="3366FF"/>
            </a:solidFill>
          </a:ln>
        </p:spPr>
      </p:pic>
      <p:pic>
        <p:nvPicPr>
          <p:cNvPr id="27651" name="Picture 7" descr="https://cf.ppt-online.org/files/slide/b/BqdnNIC1r8QFahRg2pGKEwkluJi9y3DszLb4m5/slide-42.jpg"/>
          <p:cNvPicPr>
            <a:picLocks noChangeAspect="1" noChangeArrowheads="1"/>
          </p:cNvPicPr>
          <p:nvPr/>
        </p:nvPicPr>
        <p:blipFill>
          <a:blip r:embed="rId3" r:link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1" t="31526" r="80162" b="6920"/>
          <a:stretch>
            <a:fillRect/>
          </a:stretch>
        </p:blipFill>
        <p:spPr bwMode="auto">
          <a:xfrm>
            <a:off x="10274300" y="407988"/>
            <a:ext cx="1498600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8" descr="img3"/>
          <p:cNvPicPr>
            <a:picLocks noChangeAspect="1" noChangeArrowheads="1"/>
          </p:cNvPicPr>
          <p:nvPr/>
        </p:nvPicPr>
        <p:blipFill>
          <a:blip r:embed="rId5"/>
          <a:srcRect l="76064" t="1889" r="1418" b="74330"/>
          <a:stretch>
            <a:fillRect/>
          </a:stretch>
        </p:blipFill>
        <p:spPr bwMode="auto">
          <a:xfrm>
            <a:off x="10145713" y="4824413"/>
            <a:ext cx="1766887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47663"/>
          </a:xfrm>
        </p:spPr>
        <p:txBody>
          <a:bodyPr/>
          <a:lstStyle/>
          <a:p>
            <a:pPr algn="ctr"/>
            <a:r>
              <a:rPr lang="ru-RU" sz="3200" b="1" smtClean="0">
                <a:solidFill>
                  <a:srgbClr val="0000FF"/>
                </a:solidFill>
                <a:latin typeface="Times New Roman" pitchFamily="18" charset="0"/>
              </a:rPr>
              <a:t>Обучение по охране труда</a:t>
            </a:r>
            <a:r>
              <a:rPr lang="ru-RU" smtClean="0"/>
              <a:t> </a:t>
            </a:r>
          </a:p>
        </p:txBody>
      </p:sp>
      <p:pic>
        <p:nvPicPr>
          <p:cNvPr id="28674" name="Picture 4" descr="slide-4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 l="17879" t="33064" r="7497" b="9996"/>
          <a:stretch>
            <a:fillRect/>
          </a:stretch>
        </p:blipFill>
        <p:spPr>
          <a:xfrm>
            <a:off x="742950" y="885825"/>
            <a:ext cx="10755313" cy="5024438"/>
          </a:xfrm>
          <a:ln w="12700">
            <a:solidFill>
              <a:srgbClr val="3366FF"/>
            </a:solidFill>
          </a:ln>
        </p:spPr>
      </p:pic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735013" y="6238875"/>
            <a:ext cx="1063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838200" algn="l"/>
              </a:tabLst>
            </a:pPr>
            <a:r>
              <a:rPr lang="ru-RU" sz="1600">
                <a:solidFill>
                  <a:srgbClr val="990099"/>
                </a:solidFill>
                <a:latin typeface="Times New Roman" pitchFamily="18" charset="0"/>
              </a:rPr>
              <a:t>Статья 225 Трудового кодекса Российской Федерации </a:t>
            </a:r>
          </a:p>
        </p:txBody>
      </p:sp>
      <p:pic>
        <p:nvPicPr>
          <p:cNvPr id="28676" name="Picture 6" descr="img5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064" b="77480"/>
          <a:stretch>
            <a:fillRect/>
          </a:stretch>
        </p:blipFill>
        <p:spPr bwMode="auto">
          <a:xfrm>
            <a:off x="10363200" y="5524500"/>
            <a:ext cx="18288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5663"/>
          </a:xfrm>
        </p:spPr>
        <p:txBody>
          <a:bodyPr/>
          <a:lstStyle/>
          <a:p>
            <a:pPr algn="ctr"/>
            <a:r>
              <a:rPr lang="ru-RU" sz="3600" b="1" smtClean="0">
                <a:solidFill>
                  <a:srgbClr val="0000FF"/>
                </a:solidFill>
                <a:latin typeface="Times New Roman" pitchFamily="18" charset="0"/>
              </a:rPr>
              <a:t>Обучение работников рабочих профессий</a:t>
            </a:r>
          </a:p>
        </p:txBody>
      </p:sp>
      <p:pic>
        <p:nvPicPr>
          <p:cNvPr id="29698" name="Picture 5" descr="slide-4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l="20184" t="21559" r="2307" b="25409"/>
          <a:stretch>
            <a:fillRect/>
          </a:stretch>
        </p:blipFill>
        <p:spPr>
          <a:xfrm>
            <a:off x="841375" y="1254125"/>
            <a:ext cx="7613650" cy="5138738"/>
          </a:xfrm>
          <a:ln w="12700">
            <a:solidFill>
              <a:srgbClr val="FF6600"/>
            </a:solidFill>
          </a:ln>
        </p:spPr>
      </p:pic>
      <p:pic>
        <p:nvPicPr>
          <p:cNvPr id="29699" name="Picture 5" descr="maxresdefaul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964" t="11548" r="32480"/>
          <a:stretch>
            <a:fillRect/>
          </a:stretch>
        </p:blipFill>
        <p:spPr bwMode="auto">
          <a:xfrm>
            <a:off x="8543925" y="1663700"/>
            <a:ext cx="3444875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02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b="50394"/>
          <a:stretch>
            <a:fillRect/>
          </a:stretch>
        </p:blipFill>
        <p:spPr>
          <a:xfrm>
            <a:off x="868363" y="987425"/>
            <a:ext cx="10517187" cy="4691063"/>
          </a:xfrm>
        </p:spPr>
      </p:pic>
      <p:pic>
        <p:nvPicPr>
          <p:cNvPr id="30722" name="Picture 4" descr="slide-1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3">
            <a:clrChange>
              <a:clrFrom>
                <a:srgbClr val="010066"/>
              </a:clrFrom>
              <a:clrTo>
                <a:srgbClr val="010066">
                  <a:alpha val="0"/>
                </a:srgbClr>
              </a:clrTo>
            </a:clrChange>
          </a:blip>
          <a:srcRect l="54211" t="29990" r="1730" b="13072"/>
          <a:stretch>
            <a:fillRect/>
          </a:stretch>
        </p:blipFill>
        <p:spPr>
          <a:xfrm>
            <a:off x="8145463" y="5167313"/>
            <a:ext cx="3741737" cy="1690687"/>
          </a:xfrm>
        </p:spPr>
      </p:pic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952500" y="195263"/>
            <a:ext cx="103774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838200" algn="l"/>
              </a:tabLst>
            </a:pPr>
            <a:r>
              <a:rPr lang="ru-RU" sz="3200">
                <a:solidFill>
                  <a:srgbClr val="0000FF"/>
                </a:solidFill>
                <a:latin typeface="Times New Roman" pitchFamily="18" charset="0"/>
              </a:rPr>
              <a:t>Обучение руководителей и специалистов</a:t>
            </a:r>
            <a:r>
              <a:rPr lang="ru-RU"/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627063"/>
          </a:xfrm>
        </p:spPr>
        <p:txBody>
          <a:bodyPr/>
          <a:lstStyle/>
          <a:p>
            <a:pPr algn="ctr"/>
            <a:r>
              <a:rPr lang="ru-RU" sz="3600" b="1" smtClean="0">
                <a:solidFill>
                  <a:srgbClr val="0000FF"/>
                </a:solidFill>
                <a:latin typeface="Times New Roman" pitchFamily="18" charset="0"/>
              </a:rPr>
              <a:t>Проверка знаний требований охраны труда</a:t>
            </a:r>
            <a:r>
              <a:rPr lang="ru-RU" sz="3600" smtClean="0"/>
              <a:t> </a:t>
            </a:r>
          </a:p>
        </p:txBody>
      </p:sp>
      <p:pic>
        <p:nvPicPr>
          <p:cNvPr id="31746" name="Picture 4" descr="img36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 t="17007" r="1889"/>
          <a:stretch>
            <a:fillRect/>
          </a:stretch>
        </p:blipFill>
        <p:spPr>
          <a:xfrm>
            <a:off x="806450" y="1025525"/>
            <a:ext cx="10564813" cy="5418138"/>
          </a:xfrm>
          <a:ln w="12700">
            <a:solidFill>
              <a:srgbClr val="FF660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3463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rgbClr val="0000FF"/>
                </a:solidFill>
                <a:latin typeface="Times New Roman" pitchFamily="18" charset="0"/>
              </a:rPr>
              <a:t>Внеочередная проверка знаний</a:t>
            </a:r>
            <a:r>
              <a:rPr lang="ru-RU" sz="4000" smtClean="0">
                <a:latin typeface="Arial" charset="0"/>
              </a:rPr>
              <a:t> </a:t>
            </a:r>
            <a:br>
              <a:rPr lang="ru-RU" sz="4000" smtClean="0">
                <a:latin typeface="Arial" charset="0"/>
              </a:rPr>
            </a:br>
            <a:r>
              <a:rPr lang="ru-RU" sz="2800" b="1" smtClean="0">
                <a:solidFill>
                  <a:srgbClr val="0000FF"/>
                </a:solidFill>
                <a:latin typeface="Times New Roman" pitchFamily="18" charset="0"/>
              </a:rPr>
              <a:t>требований охраны труда</a:t>
            </a:r>
          </a:p>
        </p:txBody>
      </p:sp>
      <p:pic>
        <p:nvPicPr>
          <p:cNvPr id="32770" name="Picture 4" descr="img5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l="945" t="13228" r="945" b="6299"/>
          <a:stretch>
            <a:fillRect/>
          </a:stretch>
        </p:blipFill>
        <p:spPr>
          <a:xfrm>
            <a:off x="971550" y="1355725"/>
            <a:ext cx="10577513" cy="4643438"/>
          </a:xfrm>
          <a:ln w="12700">
            <a:solidFill>
              <a:schemeClr val="folHlink"/>
            </a:solidFill>
          </a:ln>
        </p:spPr>
      </p:pic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923925" y="6059488"/>
            <a:ext cx="106616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838200" algn="l"/>
              </a:tabLst>
            </a:pPr>
            <a:r>
              <a:rPr lang="ru-RU" sz="1600">
                <a:solidFill>
                  <a:schemeClr val="folHlink"/>
                </a:solidFill>
                <a:latin typeface="Times New Roman" pitchFamily="18" charset="0"/>
              </a:rPr>
              <a:t>и  других  случаях,  предусмотренных  постановлением Минтруда</a:t>
            </a:r>
            <a:r>
              <a:rPr lang="ru-RU" sz="1600" i="1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ru-RU" sz="1600">
                <a:solidFill>
                  <a:schemeClr val="folHlink"/>
                </a:solidFill>
                <a:latin typeface="Times New Roman" pitchFamily="18" charset="0"/>
              </a:rPr>
              <a:t>России</a:t>
            </a:r>
            <a:r>
              <a:rPr lang="ru-RU" sz="1600" i="1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ru-RU" sz="1600">
                <a:solidFill>
                  <a:schemeClr val="folHlink"/>
                </a:solidFill>
                <a:latin typeface="Times New Roman" pitchFamily="18" charset="0"/>
              </a:rPr>
              <a:t>и</a:t>
            </a:r>
            <a:r>
              <a:rPr lang="ru-RU" sz="1600" i="1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ru-RU" sz="1600">
                <a:solidFill>
                  <a:schemeClr val="folHlink"/>
                </a:solidFill>
                <a:latin typeface="Times New Roman" pitchFamily="18" charset="0"/>
              </a:rPr>
              <a:t>Минобразования</a:t>
            </a:r>
            <a:r>
              <a:rPr lang="ru-RU" sz="1600" i="1">
                <a:solidFill>
                  <a:schemeClr val="folHlink"/>
                </a:solidFill>
                <a:latin typeface="Times New Roman" pitchFamily="18" charset="0"/>
              </a:rPr>
              <a:t>  </a:t>
            </a:r>
            <a:r>
              <a:rPr lang="ru-RU" sz="1600">
                <a:solidFill>
                  <a:schemeClr val="folHlink"/>
                </a:solidFill>
                <a:latin typeface="Times New Roman" pitchFamily="18" charset="0"/>
              </a:rPr>
              <a:t>России</a:t>
            </a:r>
            <a:r>
              <a:rPr lang="ru-RU" sz="1600" i="1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ru-RU" sz="1600">
                <a:solidFill>
                  <a:schemeClr val="folHlink"/>
                </a:solidFill>
                <a:latin typeface="Times New Roman" pitchFamily="18" charset="0"/>
              </a:rPr>
              <a:t>13.01.2003</a:t>
            </a:r>
            <a:r>
              <a:rPr lang="ru-RU" sz="1600" i="1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ru-RU" sz="1600">
                <a:solidFill>
                  <a:schemeClr val="folHlink"/>
                </a:solidFill>
                <a:latin typeface="Times New Roman" pitchFamily="18" charset="0"/>
              </a:rPr>
              <a:t>№ 1</a:t>
            </a:r>
            <a:r>
              <a:rPr lang="ru-RU" sz="1600" i="1">
                <a:solidFill>
                  <a:schemeClr val="folHlink"/>
                </a:solidFill>
                <a:latin typeface="Times New Roman" pitchFamily="18" charset="0"/>
              </a:rPr>
              <a:t>/</a:t>
            </a:r>
            <a:r>
              <a:rPr lang="ru-RU" sz="1600">
                <a:solidFill>
                  <a:schemeClr val="folHlink"/>
                </a:solidFill>
                <a:latin typeface="Times New Roman" pitchFamily="18" charset="0"/>
              </a:rPr>
              <a:t>29) </a:t>
            </a:r>
          </a:p>
        </p:txBody>
      </p:sp>
      <p:pic>
        <p:nvPicPr>
          <p:cNvPr id="32772" name="Picture 8" descr="img5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064" b="77480"/>
          <a:stretch>
            <a:fillRect/>
          </a:stretch>
        </p:blipFill>
        <p:spPr bwMode="auto">
          <a:xfrm>
            <a:off x="9652000" y="152400"/>
            <a:ext cx="182880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 idx="4294967295"/>
          </p:nvPr>
        </p:nvSpPr>
        <p:spPr>
          <a:xfrm>
            <a:off x="850900" y="454025"/>
            <a:ext cx="10439400" cy="830263"/>
          </a:xfrm>
        </p:spPr>
        <p:txBody>
          <a:bodyPr/>
          <a:lstStyle/>
          <a:p>
            <a:pPr algn="ctr"/>
            <a:r>
              <a:rPr lang="ru-RU" sz="3200" b="1" smtClean="0">
                <a:solidFill>
                  <a:srgbClr val="0000FF"/>
                </a:solidFill>
                <a:latin typeface="Times New Roman" pitchFamily="18" charset="0"/>
              </a:rPr>
              <a:t>Понятие «охрана труда»</a:t>
            </a:r>
            <a:br>
              <a:rPr lang="ru-RU" sz="3200" b="1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sz="3200" b="1" smtClean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ru-RU" sz="3200" b="1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chemeClr val="folHlink"/>
                </a:solidFill>
                <a:latin typeface="Times New Roman" pitchFamily="18" charset="0"/>
              </a:rPr>
              <a:t>Статья 209 Трудового кодекса Российской Федерации</a:t>
            </a:r>
          </a:p>
        </p:txBody>
      </p:sp>
      <p:pic>
        <p:nvPicPr>
          <p:cNvPr id="15362" name="Picture 4" descr="slide-1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 t="10765" b="3845"/>
          <a:stretch>
            <a:fillRect/>
          </a:stretch>
        </p:blipFill>
        <p:spPr>
          <a:xfrm>
            <a:off x="641350" y="1495425"/>
            <a:ext cx="10818813" cy="4986338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>
          <a:xfrm>
            <a:off x="660400" y="365125"/>
            <a:ext cx="10693400" cy="1325563"/>
          </a:xfrm>
        </p:spPr>
        <p:txBody>
          <a:bodyPr/>
          <a:lstStyle/>
          <a:p>
            <a:pPr algn="ctr"/>
            <a:r>
              <a:rPr lang="ru-RU" sz="3200" smtClean="0">
                <a:solidFill>
                  <a:srgbClr val="0000FF"/>
                </a:solidFill>
                <a:latin typeface="Times New Roman" pitchFamily="18" charset="0"/>
              </a:rPr>
              <a:t>Финансирование мероприятий по улучшению условий и охраны труда</a:t>
            </a:r>
            <a:r>
              <a:rPr lang="ru-RU" sz="3200" smtClean="0">
                <a:latin typeface="Times New Roman" pitchFamily="18" charset="0"/>
              </a:rPr>
              <a:t> </a:t>
            </a:r>
          </a:p>
        </p:txBody>
      </p:sp>
      <p:pic>
        <p:nvPicPr>
          <p:cNvPr id="33794" name="Picture 4" descr="slide-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rcRect l="25952" t="16148" r="1730" b="24606"/>
          <a:stretch>
            <a:fillRect/>
          </a:stretch>
        </p:blipFill>
        <p:spPr>
          <a:xfrm>
            <a:off x="793750" y="1609725"/>
            <a:ext cx="7961313" cy="4567238"/>
          </a:xfrm>
        </p:spPr>
      </p:pic>
      <p:pic>
        <p:nvPicPr>
          <p:cNvPr id="33795" name="Picture 5" descr="byudzhet_dlya_grazhdan_sabinovskoe_sp_-byudzhet_na_2018_-2020_gg-konvertirovan-1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BDFEB"/>
              </a:clrFrom>
              <a:clrTo>
                <a:srgbClr val="DBDFEB">
                  <a:alpha val="0"/>
                </a:srgbClr>
              </a:clrTo>
            </a:clrChange>
          </a:blip>
          <a:srcRect l="5536" t="14272" r="64592" b="46751"/>
          <a:stretch>
            <a:fillRect/>
          </a:stretch>
        </p:blipFill>
        <p:spPr bwMode="auto">
          <a:xfrm>
            <a:off x="8953500" y="3098800"/>
            <a:ext cx="288925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6"/>
          <p:cNvSpPr>
            <a:spLocks noChangeArrowheads="1"/>
          </p:cNvSpPr>
          <p:nvPr/>
        </p:nvSpPr>
        <p:spPr bwMode="auto">
          <a:xfrm>
            <a:off x="8916988" y="1770063"/>
            <a:ext cx="2119312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1876425" algn="l"/>
              </a:tabLst>
            </a:pPr>
            <a:r>
              <a:rPr lang="ru-RU" sz="1600">
                <a:solidFill>
                  <a:srgbClr val="660033"/>
                </a:solidFill>
                <a:latin typeface="Times New Roman" pitchFamily="18" charset="0"/>
              </a:rPr>
              <a:t>Статья 226 Трудового кодекса</a:t>
            </a:r>
          </a:p>
          <a:p>
            <a:pPr algn="ctr">
              <a:tabLst>
                <a:tab pos="1876425" algn="l"/>
              </a:tabLst>
            </a:pPr>
            <a:r>
              <a:rPr lang="ru-RU" sz="1600">
                <a:solidFill>
                  <a:srgbClr val="660033"/>
                </a:solidFill>
                <a:latin typeface="Times New Roman" pitchFamily="18" charset="0"/>
              </a:rPr>
              <a:t>Российской Федерации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/>
          </p:nvPr>
        </p:nvSpPr>
        <p:spPr>
          <a:xfrm>
            <a:off x="812800" y="301625"/>
            <a:ext cx="10515600" cy="677863"/>
          </a:xfrm>
        </p:spPr>
        <p:txBody>
          <a:bodyPr/>
          <a:lstStyle/>
          <a:p>
            <a:r>
              <a:rPr lang="ru-RU" sz="3200" b="1" smtClean="0">
                <a:solidFill>
                  <a:srgbClr val="0000FF"/>
                </a:solidFill>
                <a:latin typeface="Times New Roman" pitchFamily="18" charset="0"/>
              </a:rPr>
              <a:t>Планирование мероприятий по охране труда</a:t>
            </a:r>
          </a:p>
        </p:txBody>
      </p:sp>
      <p:pic>
        <p:nvPicPr>
          <p:cNvPr id="34818" name="Picture 5" descr="2-pereche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l="18898" t="17848" r="5118" b="6299"/>
          <a:stretch>
            <a:fillRect/>
          </a:stretch>
        </p:blipFill>
        <p:spPr>
          <a:xfrm>
            <a:off x="674688" y="1201738"/>
            <a:ext cx="8732837" cy="5180012"/>
          </a:xfrm>
          <a:ln>
            <a:solidFill>
              <a:srgbClr val="CC99FF"/>
            </a:solidFill>
          </a:ln>
        </p:spPr>
      </p:pic>
      <p:pic>
        <p:nvPicPr>
          <p:cNvPr id="34819" name="Picture 7" descr="cat_med_aptechka_pervoy_pomoshchi_169n"/>
          <p:cNvPicPr>
            <a:picLocks noChangeAspect="1" noChangeArrowheads="1"/>
          </p:cNvPicPr>
          <p:nvPr/>
        </p:nvPicPr>
        <p:blipFill>
          <a:blip r:embed="rId3"/>
          <a:srcRect l="18327" t="19370" r="18823" b="17953"/>
          <a:stretch>
            <a:fillRect/>
          </a:stretch>
        </p:blipFill>
        <p:spPr bwMode="auto">
          <a:xfrm>
            <a:off x="9461500" y="1947863"/>
            <a:ext cx="25273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8" descr="Protection-individuel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4F5"/>
              </a:clrFrom>
              <a:clrTo>
                <a:srgbClr val="F6F4F5">
                  <a:alpha val="0"/>
                </a:srgbClr>
              </a:clrTo>
            </a:clrChange>
          </a:blip>
          <a:srcRect l="4115" t="4549" r="4115" b="1364"/>
          <a:stretch>
            <a:fillRect/>
          </a:stretch>
        </p:blipFill>
        <p:spPr bwMode="auto">
          <a:xfrm>
            <a:off x="9131300" y="4457700"/>
            <a:ext cx="283845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/>
          </p:nvPr>
        </p:nvSpPr>
        <p:spPr>
          <a:xfrm>
            <a:off x="482600" y="327025"/>
            <a:ext cx="11176000" cy="284163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rgbClr val="0000FF"/>
                </a:solidFill>
                <a:latin typeface="Times New Roman" pitchFamily="18" charset="0"/>
              </a:rPr>
              <a:t>Обязанности работодателя при несчастном случае на производстве</a:t>
            </a:r>
          </a:p>
        </p:txBody>
      </p:sp>
      <p:pic>
        <p:nvPicPr>
          <p:cNvPr id="35842" name="Picture 4" descr="img5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l="17007" t="21417" r="945" b="12599"/>
          <a:stretch>
            <a:fillRect/>
          </a:stretch>
        </p:blipFill>
        <p:spPr>
          <a:xfrm>
            <a:off x="641350" y="1582738"/>
            <a:ext cx="8583613" cy="4879975"/>
          </a:xfrm>
          <a:ln w="22225">
            <a:solidFill>
              <a:srgbClr val="993300"/>
            </a:solidFill>
          </a:ln>
        </p:spPr>
      </p:pic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527050" y="673100"/>
            <a:ext cx="93487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1800">
              <a:solidFill>
                <a:srgbClr val="006666"/>
              </a:solidFill>
              <a:latin typeface="Times New Roman" pitchFamily="18" charset="0"/>
            </a:endParaRPr>
          </a:p>
          <a:p>
            <a:r>
              <a:rPr lang="ru-RU" sz="1800">
                <a:solidFill>
                  <a:srgbClr val="006666"/>
                </a:solidFill>
                <a:latin typeface="Times New Roman" pitchFamily="18" charset="0"/>
              </a:rPr>
              <a:t>При несчастном случае на производстве </a:t>
            </a:r>
          </a:p>
          <a:p>
            <a:r>
              <a:rPr lang="ru-RU" sz="1800">
                <a:solidFill>
                  <a:srgbClr val="006666"/>
                </a:solidFill>
                <a:latin typeface="Times New Roman" pitchFamily="18" charset="0"/>
              </a:rPr>
              <a:t>работодатель (его представитель) обязан:</a:t>
            </a:r>
          </a:p>
        </p:txBody>
      </p:sp>
      <p:pic>
        <p:nvPicPr>
          <p:cNvPr id="35844" name="Picture 6" descr="depositphotos_81384358-stock-illustration-illustration-representing-an-official-receivi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56" t="3694" r="1764" b="3325"/>
          <a:stretch>
            <a:fillRect/>
          </a:stretch>
        </p:blipFill>
        <p:spPr bwMode="auto">
          <a:xfrm>
            <a:off x="9271000" y="1739900"/>
            <a:ext cx="2667000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/>
          </p:nvPr>
        </p:nvSpPr>
        <p:spPr>
          <a:xfrm>
            <a:off x="952500" y="365125"/>
            <a:ext cx="10439400" cy="601663"/>
          </a:xfrm>
        </p:spPr>
        <p:txBody>
          <a:bodyPr/>
          <a:lstStyle/>
          <a:p>
            <a:pPr algn="ctr"/>
            <a:r>
              <a:rPr lang="ru-RU" sz="3200" b="1" smtClean="0">
                <a:solidFill>
                  <a:srgbClr val="0000FF"/>
                </a:solidFill>
                <a:latin typeface="Times New Roman" pitchFamily="18" charset="0"/>
              </a:rPr>
              <a:t>Состав комиссии по расследованию несчастного случая</a:t>
            </a:r>
            <a:r>
              <a:rPr lang="ru-RU" sz="4000" smtClean="0"/>
              <a:t> </a:t>
            </a:r>
          </a:p>
        </p:txBody>
      </p:sp>
      <p:pic>
        <p:nvPicPr>
          <p:cNvPr id="36866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l="5536" t="31989" r="69020" b="19193"/>
          <a:stretch>
            <a:fillRect/>
          </a:stretch>
        </p:blipFill>
        <p:spPr>
          <a:xfrm>
            <a:off x="782638" y="1965325"/>
            <a:ext cx="2955925" cy="4187825"/>
          </a:xfrm>
          <a:ln>
            <a:solidFill>
              <a:srgbClr val="800080"/>
            </a:solidFill>
          </a:ln>
        </p:spPr>
      </p:pic>
      <p:pic>
        <p:nvPicPr>
          <p:cNvPr id="36867" name="Picture 7"/>
          <p:cNvPicPr>
            <a:picLocks noChangeAspect="1" noChangeArrowheads="1"/>
          </p:cNvPicPr>
          <p:nvPr/>
        </p:nvPicPr>
        <p:blipFill>
          <a:blip r:embed="rId2"/>
          <a:srcRect l="36909" t="32973" r="36909" b="21161"/>
          <a:stretch>
            <a:fillRect/>
          </a:stretch>
        </p:blipFill>
        <p:spPr bwMode="auto">
          <a:xfrm>
            <a:off x="4597400" y="2273300"/>
            <a:ext cx="3276600" cy="3892550"/>
          </a:xfrm>
          <a:prstGeom prst="rect">
            <a:avLst/>
          </a:prstGeom>
          <a:noFill/>
          <a:ln w="12700">
            <a:solidFill>
              <a:srgbClr val="993366"/>
            </a:solidFill>
            <a:miter lim="800000"/>
            <a:headEnd/>
            <a:tailEnd/>
          </a:ln>
        </p:spPr>
      </p:pic>
      <p:sp>
        <p:nvSpPr>
          <p:cNvPr id="36868" name="Rectangle 10"/>
          <p:cNvSpPr>
            <a:spLocks noChangeArrowheads="1"/>
          </p:cNvSpPr>
          <p:nvPr/>
        </p:nvSpPr>
        <p:spPr bwMode="auto">
          <a:xfrm>
            <a:off x="781050" y="1239838"/>
            <a:ext cx="29591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1876425" algn="l"/>
              </a:tabLst>
            </a:pPr>
            <a:endParaRPr lang="ru-RU" sz="1600">
              <a:solidFill>
                <a:srgbClr val="660033"/>
              </a:solidFill>
              <a:latin typeface="Times New Roman" pitchFamily="18" charset="0"/>
            </a:endParaRPr>
          </a:p>
          <a:p>
            <a:pPr algn="ctr">
              <a:tabLst>
                <a:tab pos="1876425" algn="l"/>
              </a:tabLst>
            </a:pPr>
            <a:r>
              <a:rPr lang="ru-RU" sz="1600">
                <a:solidFill>
                  <a:srgbClr val="660033"/>
                </a:solidFill>
                <a:latin typeface="Times New Roman" pitchFamily="18" charset="0"/>
              </a:rPr>
              <a:t>Легкий несчастный случай</a:t>
            </a:r>
          </a:p>
        </p:txBody>
      </p:sp>
      <p:sp>
        <p:nvSpPr>
          <p:cNvPr id="36869" name="Rectangle 11"/>
          <p:cNvSpPr>
            <a:spLocks noChangeArrowheads="1"/>
          </p:cNvSpPr>
          <p:nvPr/>
        </p:nvSpPr>
        <p:spPr bwMode="auto">
          <a:xfrm>
            <a:off x="4640263" y="1084263"/>
            <a:ext cx="3173412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1876425" algn="l"/>
              </a:tabLst>
            </a:pPr>
            <a:endParaRPr lang="ru-RU" sz="1600">
              <a:solidFill>
                <a:srgbClr val="660033"/>
              </a:solidFill>
              <a:latin typeface="Times New Roman" pitchFamily="18" charset="0"/>
            </a:endParaRPr>
          </a:p>
          <a:p>
            <a:pPr algn="ctr">
              <a:tabLst>
                <a:tab pos="1876425" algn="l"/>
              </a:tabLst>
            </a:pPr>
            <a:r>
              <a:rPr lang="ru-RU" sz="1600">
                <a:solidFill>
                  <a:srgbClr val="660033"/>
                </a:solidFill>
                <a:latin typeface="Times New Roman" pitchFamily="18" charset="0"/>
              </a:rPr>
              <a:t>Тяжелый, групповой, </a:t>
            </a:r>
          </a:p>
          <a:p>
            <a:pPr algn="ctr">
              <a:tabLst>
                <a:tab pos="1876425" algn="l"/>
              </a:tabLst>
            </a:pPr>
            <a:r>
              <a:rPr lang="ru-RU" sz="1600">
                <a:solidFill>
                  <a:srgbClr val="660033"/>
                </a:solidFill>
                <a:latin typeface="Times New Roman" pitchFamily="18" charset="0"/>
              </a:rPr>
              <a:t>несчастный случай </a:t>
            </a:r>
          </a:p>
          <a:p>
            <a:pPr algn="ctr">
              <a:tabLst>
                <a:tab pos="1876425" algn="l"/>
              </a:tabLst>
            </a:pPr>
            <a:r>
              <a:rPr lang="ru-RU" sz="1600">
                <a:solidFill>
                  <a:srgbClr val="660033"/>
                </a:solidFill>
                <a:latin typeface="Times New Roman" pitchFamily="18" charset="0"/>
              </a:rPr>
              <a:t>со смертельным исходом</a:t>
            </a:r>
            <a:r>
              <a:rPr lang="ru-RU"/>
              <a:t> </a:t>
            </a:r>
          </a:p>
        </p:txBody>
      </p:sp>
      <p:sp>
        <p:nvSpPr>
          <p:cNvPr id="36870" name="Rectangle 12"/>
          <p:cNvSpPr>
            <a:spLocks noChangeArrowheads="1"/>
          </p:cNvSpPr>
          <p:nvPr/>
        </p:nvSpPr>
        <p:spPr bwMode="auto">
          <a:xfrm>
            <a:off x="7813675" y="4010025"/>
            <a:ext cx="8572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>
                <a:latin typeface="Times New Roman" pitchFamily="18" charset="0"/>
              </a:rPr>
              <a:t>+</a:t>
            </a:r>
          </a:p>
        </p:txBody>
      </p:sp>
      <p:pic>
        <p:nvPicPr>
          <p:cNvPr id="36871" name="Picture 13"/>
          <p:cNvPicPr>
            <a:picLocks noChangeAspect="1" noChangeArrowheads="1"/>
          </p:cNvPicPr>
          <p:nvPr/>
        </p:nvPicPr>
        <p:blipFill>
          <a:blip r:embed="rId2"/>
          <a:srcRect l="5167" t="54134" r="68283" b="19193"/>
          <a:stretch>
            <a:fillRect/>
          </a:stretch>
        </p:blipFill>
        <p:spPr bwMode="auto">
          <a:xfrm>
            <a:off x="8623300" y="3048000"/>
            <a:ext cx="2740025" cy="3127375"/>
          </a:xfrm>
          <a:prstGeom prst="rect">
            <a:avLst/>
          </a:prstGeom>
          <a:noFill/>
          <a:ln w="12700">
            <a:solidFill>
              <a:srgbClr val="993366"/>
            </a:solidFill>
            <a:miter lim="800000"/>
            <a:headEnd/>
            <a:tailEnd/>
          </a:ln>
        </p:spPr>
      </p:pic>
      <p:pic>
        <p:nvPicPr>
          <p:cNvPr id="36872" name="Picture 14"/>
          <p:cNvPicPr>
            <a:picLocks noChangeAspect="1" noChangeArrowheads="1"/>
          </p:cNvPicPr>
          <p:nvPr/>
        </p:nvPicPr>
        <p:blipFill>
          <a:blip r:embed="rId2"/>
          <a:srcRect l="5536" t="81693" r="68283" b="7382"/>
          <a:stretch>
            <a:fillRect/>
          </a:stretch>
        </p:blipFill>
        <p:spPr bwMode="auto">
          <a:xfrm>
            <a:off x="8294688" y="1293813"/>
            <a:ext cx="3094037" cy="1525587"/>
          </a:xfrm>
          <a:prstGeom prst="rect">
            <a:avLst/>
          </a:prstGeom>
          <a:noFill/>
          <a:ln w="12700">
            <a:solidFill>
              <a:srgbClr val="993366"/>
            </a:solidFill>
            <a:miter lim="800000"/>
            <a:headEnd/>
            <a:tailEnd/>
          </a:ln>
        </p:spPr>
      </p:pic>
      <p:sp>
        <p:nvSpPr>
          <p:cNvPr id="36873" name="Rectangle 15"/>
          <p:cNvSpPr>
            <a:spLocks noChangeArrowheads="1"/>
          </p:cNvSpPr>
          <p:nvPr/>
        </p:nvSpPr>
        <p:spPr bwMode="auto">
          <a:xfrm>
            <a:off x="727075" y="6286500"/>
            <a:ext cx="10648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1143000" algn="l"/>
              </a:tabLst>
            </a:pPr>
            <a:r>
              <a:rPr lang="ru-RU">
                <a:solidFill>
                  <a:srgbClr val="006600"/>
                </a:solidFill>
              </a:rPr>
              <a:t>Во всех случаях состав комиссии должен состоять из нечетного числа членов.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85763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rgbClr val="0000FF"/>
                </a:solidFill>
                <a:latin typeface="Times New Roman" pitchFamily="18" charset="0"/>
              </a:rPr>
              <a:t>Материалы расследования несчастного случая</a:t>
            </a:r>
            <a:r>
              <a:rPr lang="ru-RU" sz="3200" b="1" smtClean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pic>
        <p:nvPicPr>
          <p:cNvPr id="37890" name="Picture 4" descr="slide-5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l="5191" t="25409" r="5191" b="3079"/>
          <a:stretch>
            <a:fillRect/>
          </a:stretch>
        </p:blipFill>
        <p:spPr>
          <a:xfrm>
            <a:off x="814388" y="912813"/>
            <a:ext cx="10563225" cy="5475287"/>
          </a:xfrm>
          <a:ln w="31750">
            <a:solidFill>
              <a:srgbClr val="00CCFF"/>
            </a:solidFill>
          </a:ln>
        </p:spPr>
      </p:pic>
      <p:pic>
        <p:nvPicPr>
          <p:cNvPr id="37891" name="Picture 5" descr="img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559" t="69292" r="2068"/>
          <a:stretch>
            <a:fillRect/>
          </a:stretch>
        </p:blipFill>
        <p:spPr bwMode="auto">
          <a:xfrm>
            <a:off x="8566150" y="5518150"/>
            <a:ext cx="2800350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5" descr="img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559" t="69292" r="2068"/>
          <a:stretch>
            <a:fillRect/>
          </a:stretch>
        </p:blipFill>
        <p:spPr bwMode="auto">
          <a:xfrm>
            <a:off x="8566150" y="5518150"/>
            <a:ext cx="2800350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img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559" t="69292" r="2068"/>
          <a:stretch>
            <a:fillRect/>
          </a:stretch>
        </p:blipFill>
        <p:spPr bwMode="auto">
          <a:xfrm>
            <a:off x="8566150" y="5518150"/>
            <a:ext cx="2800350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/>
          </p:cNvSpPr>
          <p:nvPr>
            <p:ph type="title"/>
          </p:nvPr>
        </p:nvSpPr>
        <p:spPr>
          <a:xfrm>
            <a:off x="825500" y="225425"/>
            <a:ext cx="10515600" cy="690563"/>
          </a:xfrm>
        </p:spPr>
        <p:txBody>
          <a:bodyPr/>
          <a:lstStyle/>
          <a:p>
            <a:pPr algn="ctr"/>
            <a:r>
              <a:rPr lang="ru-RU" sz="3200" b="1" smtClean="0">
                <a:solidFill>
                  <a:srgbClr val="0000FF"/>
                </a:solidFill>
                <a:latin typeface="Times New Roman" pitchFamily="18" charset="0"/>
              </a:rPr>
              <a:t>Сроки расследования несчастных случаев</a:t>
            </a:r>
          </a:p>
        </p:txBody>
      </p:sp>
      <p:pic>
        <p:nvPicPr>
          <p:cNvPr id="38914" name="Picture 4" descr="slide-2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l="4614" t="13089" b="10010"/>
          <a:stretch>
            <a:fillRect/>
          </a:stretch>
        </p:blipFill>
        <p:spPr>
          <a:xfrm>
            <a:off x="765175" y="962025"/>
            <a:ext cx="10674350" cy="4719638"/>
          </a:xfrm>
          <a:ln w="41275">
            <a:solidFill>
              <a:srgbClr val="008080"/>
            </a:solidFill>
          </a:ln>
        </p:spPr>
      </p:pic>
      <p:pic>
        <p:nvPicPr>
          <p:cNvPr id="38915" name="Picture 6" descr="4-vidy-obuchajushchih-meroprijatij-sredi-rukovoditelej-i-perosnala-organizacii-1024x70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9227" t="44778" r="59424" b="20790"/>
          <a:stretch>
            <a:fillRect/>
          </a:stretch>
        </p:blipFill>
        <p:spPr bwMode="auto">
          <a:xfrm>
            <a:off x="9337675" y="5295900"/>
            <a:ext cx="285432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Rectangle 7"/>
          <p:cNvSpPr>
            <a:spLocks noChangeArrowheads="1"/>
          </p:cNvSpPr>
          <p:nvPr/>
        </p:nvSpPr>
        <p:spPr bwMode="auto">
          <a:xfrm>
            <a:off x="1060450" y="6040438"/>
            <a:ext cx="6757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1895475" algn="l"/>
              </a:tabLst>
            </a:pPr>
            <a:r>
              <a:rPr lang="ru-RU" sz="1800">
                <a:solidFill>
                  <a:srgbClr val="9900FF"/>
                </a:solidFill>
                <a:latin typeface="Times New Roman" pitchFamily="18" charset="0"/>
              </a:rPr>
              <a:t>Статья 229.1 Трудового кодекса Российской Федерации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/>
          </p:cNvSpPr>
          <p:nvPr>
            <p:ph type="title"/>
          </p:nvPr>
        </p:nvSpPr>
        <p:spPr>
          <a:xfrm>
            <a:off x="723900" y="365125"/>
            <a:ext cx="10617200" cy="436563"/>
          </a:xfrm>
        </p:spPr>
        <p:txBody>
          <a:bodyPr/>
          <a:lstStyle/>
          <a:p>
            <a:pPr algn="ctr"/>
            <a:r>
              <a:rPr lang="ru-RU" sz="3200" b="1" smtClean="0">
                <a:solidFill>
                  <a:srgbClr val="0000FF"/>
                </a:solidFill>
                <a:latin typeface="Times New Roman" pitchFamily="18" charset="0"/>
              </a:rPr>
              <a:t>Комиссия по расследованию несчастного случая</a:t>
            </a:r>
          </a:p>
        </p:txBody>
      </p:sp>
      <p:pic>
        <p:nvPicPr>
          <p:cNvPr id="39938" name="Picture 4" descr="img1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l="1968" t="16798" r="3149" b="15749"/>
          <a:stretch>
            <a:fillRect/>
          </a:stretch>
        </p:blipFill>
        <p:spPr>
          <a:xfrm>
            <a:off x="768350" y="847725"/>
            <a:ext cx="9396413" cy="5341938"/>
          </a:xfrm>
          <a:ln w="22225">
            <a:solidFill>
              <a:srgbClr val="666699"/>
            </a:solidFill>
          </a:ln>
        </p:spPr>
      </p:pic>
      <p:pic>
        <p:nvPicPr>
          <p:cNvPr id="39939" name="Picture 8" descr="6e5b53139c85606493fea7dbfcbb954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497" t="61563" r="54155" b="9084"/>
          <a:stretch>
            <a:fillRect/>
          </a:stretch>
        </p:blipFill>
        <p:spPr bwMode="auto">
          <a:xfrm>
            <a:off x="9658350" y="5311775"/>
            <a:ext cx="2533650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9" descr="slide-2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094" t="24638" r="17302" b="38498"/>
          <a:stretch>
            <a:fillRect/>
          </a:stretch>
        </p:blipFill>
        <p:spPr bwMode="auto">
          <a:xfrm>
            <a:off x="10083800" y="895350"/>
            <a:ext cx="2108200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/>
          </p:cNvSpPr>
          <p:nvPr>
            <p:ph type="title"/>
          </p:nvPr>
        </p:nvSpPr>
        <p:spPr>
          <a:xfrm>
            <a:off x="800100" y="203200"/>
            <a:ext cx="9842500" cy="992188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rgbClr val="0000FF"/>
                </a:solidFill>
                <a:latin typeface="Times New Roman" pitchFamily="18" charset="0"/>
              </a:rPr>
              <a:t>Оформление материалов расследования </a:t>
            </a:r>
            <a:br>
              <a:rPr lang="ru-RU" sz="2800" b="1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sz="2800" b="1" smtClean="0">
                <a:solidFill>
                  <a:srgbClr val="0000FF"/>
                </a:solidFill>
                <a:latin typeface="Times New Roman" pitchFamily="18" charset="0"/>
              </a:rPr>
              <a:t>несчастного случая</a:t>
            </a:r>
            <a:r>
              <a:rPr lang="ru-RU" sz="4000" smtClean="0">
                <a:latin typeface="Arial" charset="0"/>
              </a:rPr>
              <a:t> </a:t>
            </a:r>
          </a:p>
        </p:txBody>
      </p:sp>
      <p:pic>
        <p:nvPicPr>
          <p:cNvPr id="40962" name="Picture 6" descr="img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l="2835" t="3780" r="2835" b="10078"/>
          <a:stretch>
            <a:fillRect/>
          </a:stretch>
        </p:blipFill>
        <p:spPr>
          <a:xfrm>
            <a:off x="795338" y="1177925"/>
            <a:ext cx="9977437" cy="4627563"/>
          </a:xfrm>
          <a:ln w="19050">
            <a:solidFill>
              <a:srgbClr val="339966"/>
            </a:solidFill>
          </a:ln>
        </p:spPr>
      </p:pic>
      <p:pic>
        <p:nvPicPr>
          <p:cNvPr id="40963" name="Picture 7" descr="6postr"/>
          <p:cNvPicPr>
            <a:picLocks noChangeAspect="1" noChangeArrowheads="1"/>
          </p:cNvPicPr>
          <p:nvPr/>
        </p:nvPicPr>
        <p:blipFill>
          <a:blip r:embed="rId3"/>
          <a:srcRect l="79562" t="40630" r="9251" b="46063"/>
          <a:stretch>
            <a:fillRect/>
          </a:stretch>
        </p:blipFill>
        <p:spPr bwMode="auto">
          <a:xfrm>
            <a:off x="10752138" y="0"/>
            <a:ext cx="1439862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8"/>
          <p:cNvSpPr>
            <a:spLocks noChangeArrowheads="1"/>
          </p:cNvSpPr>
          <p:nvPr/>
        </p:nvSpPr>
        <p:spPr bwMode="auto">
          <a:xfrm>
            <a:off x="765175" y="6029325"/>
            <a:ext cx="106616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>
                <a:solidFill>
                  <a:srgbClr val="996633"/>
                </a:solidFill>
              </a:rPr>
              <a:t>Несчастный   случай    на   производстве   регистрируется    в     журнале    </a:t>
            </a:r>
          </a:p>
          <a:p>
            <a:r>
              <a:rPr lang="ru-RU" sz="1600">
                <a:solidFill>
                  <a:srgbClr val="996633"/>
                </a:solidFill>
              </a:rPr>
              <a:t>регистрации    несчастных   случаев    на производстве по установленной форме.</a:t>
            </a:r>
          </a:p>
        </p:txBody>
      </p:sp>
      <p:pic>
        <p:nvPicPr>
          <p:cNvPr id="40965" name="Picture 9" descr="scale_120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993" t="67192" r="4199"/>
          <a:stretch>
            <a:fillRect/>
          </a:stretch>
        </p:blipFill>
        <p:spPr bwMode="auto">
          <a:xfrm>
            <a:off x="9517063" y="5000625"/>
            <a:ext cx="2674937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 idx="4294967295"/>
          </p:nvPr>
        </p:nvSpPr>
        <p:spPr>
          <a:xfrm>
            <a:off x="838200" y="0"/>
            <a:ext cx="10706100" cy="1144588"/>
          </a:xfrm>
        </p:spPr>
        <p:txBody>
          <a:bodyPr/>
          <a:lstStyle/>
          <a:p>
            <a:pPr algn="r"/>
            <a:endParaRPr lang="ru-RU" sz="280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41986" name="Picture 4" descr="93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2828925" y="46038"/>
            <a:ext cx="6572250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>
                <a:solidFill>
                  <a:srgbClr val="006600"/>
                </a:solidFill>
                <a:latin typeface="Times New Roman" pitchFamily="18" charset="0"/>
              </a:rPr>
              <a:t>Управление труда и занятости населения Тамбовской области</a:t>
            </a:r>
          </a:p>
          <a:p>
            <a:pPr algn="ctr"/>
            <a:endParaRPr lang="ru-RU">
              <a:solidFill>
                <a:srgbClr val="0000FF"/>
              </a:solidFill>
            </a:endParaRPr>
          </a:p>
          <a:p>
            <a:pPr algn="ctr"/>
            <a:r>
              <a:rPr lang="ru-RU" sz="2000">
                <a:solidFill>
                  <a:srgbClr val="0000FF"/>
                </a:solidFill>
                <a:latin typeface="Times New Roman" pitchFamily="18" charset="0"/>
              </a:rPr>
              <a:t>Отдел охраны труда и государственной экспертизы условий труда</a:t>
            </a:r>
          </a:p>
          <a:p>
            <a:pPr algn="ctr"/>
            <a:endParaRPr lang="ru-RU" sz="2000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41988" name="Rectangle 6"/>
          <p:cNvSpPr>
            <a:spLocks noChangeArrowheads="1"/>
          </p:cNvSpPr>
          <p:nvPr/>
        </p:nvSpPr>
        <p:spPr bwMode="auto">
          <a:xfrm>
            <a:off x="198438" y="2522538"/>
            <a:ext cx="3865562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>
                <a:solidFill>
                  <a:srgbClr val="0000FF"/>
                </a:solidFill>
                <a:latin typeface="Times New Roman" pitchFamily="18" charset="0"/>
              </a:rPr>
              <a:t>392020, г.Тамбов,</a:t>
            </a:r>
          </a:p>
          <a:p>
            <a:r>
              <a:rPr lang="ru-RU" sz="1600">
                <a:solidFill>
                  <a:srgbClr val="0000FF"/>
                </a:solidFill>
                <a:latin typeface="Times New Roman" pitchFamily="18" charset="0"/>
              </a:rPr>
              <a:t>ул. З. Космодемьянской, 6</a:t>
            </a:r>
          </a:p>
          <a:p>
            <a:r>
              <a:rPr lang="ru-RU" sz="1600">
                <a:solidFill>
                  <a:srgbClr val="0000FF"/>
                </a:solidFill>
                <a:latin typeface="Times New Roman" pitchFamily="18" charset="0"/>
              </a:rPr>
              <a:t>Понедельник-пятница: </a:t>
            </a:r>
          </a:p>
          <a:p>
            <a:r>
              <a:rPr lang="ru-RU" sz="1600">
                <a:solidFill>
                  <a:srgbClr val="0000FF"/>
                </a:solidFill>
                <a:latin typeface="Times New Roman" pitchFamily="18" charset="0"/>
              </a:rPr>
              <a:t>с 8.30 до 17.30</a:t>
            </a:r>
          </a:p>
          <a:p>
            <a:r>
              <a:rPr lang="ru-RU" sz="1600">
                <a:solidFill>
                  <a:srgbClr val="0000FF"/>
                </a:solidFill>
                <a:latin typeface="Times New Roman" pitchFamily="18" charset="0"/>
              </a:rPr>
              <a:t>Перерыв: с 12.30 до 13.30</a:t>
            </a:r>
          </a:p>
          <a:p>
            <a:endParaRPr lang="ru-RU" sz="160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ru-RU" sz="1600">
                <a:solidFill>
                  <a:srgbClr val="0000FF"/>
                </a:solidFill>
                <a:latin typeface="Times New Roman" pitchFamily="18" charset="0"/>
              </a:rPr>
              <a:t>Адрес официального сайта </a:t>
            </a:r>
          </a:p>
          <a:p>
            <a:r>
              <a:rPr lang="ru-RU" sz="1600">
                <a:solidFill>
                  <a:srgbClr val="0000FF"/>
                </a:solidFill>
                <a:latin typeface="Times New Roman" pitchFamily="18" charset="0"/>
              </a:rPr>
              <a:t>Управления: </a:t>
            </a:r>
            <a:endParaRPr lang="en-US" sz="1600">
              <a:solidFill>
                <a:srgbClr val="0000FF"/>
              </a:solidFill>
              <a:latin typeface="Times New Roman" pitchFamily="18" charset="0"/>
              <a:hlinkClick r:id="rId3"/>
            </a:endParaRPr>
          </a:p>
          <a:p>
            <a:r>
              <a:rPr lang="en-US" sz="1600">
                <a:solidFill>
                  <a:srgbClr val="0000FF"/>
                </a:solidFill>
                <a:latin typeface="Times New Roman" pitchFamily="18" charset="0"/>
              </a:rPr>
              <a:t>https</a:t>
            </a:r>
            <a:r>
              <a:rPr lang="ru-RU" sz="1600">
                <a:solidFill>
                  <a:srgbClr val="0000FF"/>
                </a:solidFill>
                <a:latin typeface="Times New Roman" pitchFamily="18" charset="0"/>
              </a:rPr>
              <a:t>://</a:t>
            </a:r>
            <a:r>
              <a:rPr lang="en-US" sz="1600">
                <a:solidFill>
                  <a:srgbClr val="0000FF"/>
                </a:solidFill>
                <a:latin typeface="Times New Roman" pitchFamily="18" charset="0"/>
              </a:rPr>
              <a:t>zan</a:t>
            </a:r>
            <a:r>
              <a:rPr lang="ru-RU" sz="1600">
                <a:solidFill>
                  <a:srgbClr val="0000FF"/>
                </a:solidFill>
                <a:latin typeface="Times New Roman" pitchFamily="18" charset="0"/>
              </a:rPr>
              <a:t>.</a:t>
            </a:r>
            <a:r>
              <a:rPr lang="en-US" sz="1600">
                <a:solidFill>
                  <a:srgbClr val="0000FF"/>
                </a:solidFill>
                <a:latin typeface="Times New Roman" pitchFamily="18" charset="0"/>
              </a:rPr>
              <a:t>tambov</a:t>
            </a:r>
            <a:r>
              <a:rPr lang="ru-RU" sz="1600">
                <a:solidFill>
                  <a:srgbClr val="0000FF"/>
                </a:solidFill>
                <a:latin typeface="Times New Roman" pitchFamily="18" charset="0"/>
              </a:rPr>
              <a:t>.</a:t>
            </a:r>
            <a:r>
              <a:rPr lang="en-US" sz="1600">
                <a:solidFill>
                  <a:srgbClr val="0000FF"/>
                </a:solidFill>
                <a:latin typeface="Times New Roman" pitchFamily="18" charset="0"/>
              </a:rPr>
              <a:t>gov</a:t>
            </a:r>
            <a:r>
              <a:rPr lang="ru-RU" sz="1600">
                <a:solidFill>
                  <a:srgbClr val="0000FF"/>
                </a:solidFill>
                <a:latin typeface="Times New Roman" pitchFamily="18" charset="0"/>
              </a:rPr>
              <a:t>.</a:t>
            </a:r>
            <a:r>
              <a:rPr lang="en-US" sz="1600">
                <a:solidFill>
                  <a:srgbClr val="0000FF"/>
                </a:solidFill>
                <a:latin typeface="Times New Roman" pitchFamily="18" charset="0"/>
              </a:rPr>
              <a:t>ru</a:t>
            </a:r>
            <a:r>
              <a:rPr lang="ru-RU" sz="160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r>
              <a:rPr lang="ru-RU" sz="1600">
                <a:solidFill>
                  <a:srgbClr val="0000FF"/>
                </a:solidFill>
                <a:latin typeface="Times New Roman" pitchFamily="18" charset="0"/>
              </a:rPr>
              <a:t>Адрес электронной почты:</a:t>
            </a:r>
          </a:p>
          <a:p>
            <a:r>
              <a:rPr lang="ru-RU" sz="16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1600">
                <a:solidFill>
                  <a:srgbClr val="0000FF"/>
                </a:solidFill>
                <a:latin typeface="Times New Roman" pitchFamily="18" charset="0"/>
              </a:rPr>
              <a:t>post</a:t>
            </a:r>
            <a:r>
              <a:rPr lang="ru-RU" sz="1600">
                <a:solidFill>
                  <a:srgbClr val="0000FF"/>
                </a:solidFill>
                <a:latin typeface="Times New Roman" pitchFamily="18" charset="0"/>
              </a:rPr>
              <a:t>@zan.tambov.gov.ru</a:t>
            </a:r>
          </a:p>
        </p:txBody>
      </p:sp>
      <p:sp>
        <p:nvSpPr>
          <p:cNvPr id="41989" name="Rectangle 7"/>
          <p:cNvSpPr>
            <a:spLocks noChangeArrowheads="1"/>
          </p:cNvSpPr>
          <p:nvPr/>
        </p:nvSpPr>
        <p:spPr bwMode="auto">
          <a:xfrm>
            <a:off x="669925" y="5789613"/>
            <a:ext cx="109156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>
                <a:solidFill>
                  <a:srgbClr val="0000FF"/>
                </a:solidFill>
                <a:latin typeface="Times New Roman" pitchFamily="18" charset="0"/>
              </a:rPr>
              <a:t>Телефон «горячей линии»:</a:t>
            </a:r>
          </a:p>
          <a:p>
            <a:pPr algn="ctr"/>
            <a:r>
              <a:rPr lang="ru-RU" sz="2000">
                <a:solidFill>
                  <a:srgbClr val="0000FF"/>
                </a:solidFill>
                <a:latin typeface="Times New Roman" pitchFamily="18" charset="0"/>
              </a:rPr>
              <a:t>8 (4752) 78-28-55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3563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rgbClr val="0000FF"/>
                </a:solidFill>
                <a:latin typeface="Times New Roman" pitchFamily="18" charset="0"/>
              </a:rPr>
              <a:t>Мероприятия по охране труда</a:t>
            </a:r>
            <a:r>
              <a:rPr lang="ru-RU" sz="4000" smtClean="0"/>
              <a:t> </a:t>
            </a:r>
          </a:p>
        </p:txBody>
      </p:sp>
      <p:pic>
        <p:nvPicPr>
          <p:cNvPr id="16386" name="Picture 4" descr="%D0%BC%D0%B5%D1%80%D0%BE%D0%BF%D1%80%D0%B8%D1%8F%D1%82%D0%B8%D1%8F-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rcRect l="577" t="14404" r="7497" b="5144"/>
          <a:stretch>
            <a:fillRect/>
          </a:stretch>
        </p:blipFill>
        <p:spPr>
          <a:xfrm>
            <a:off x="781050" y="790575"/>
            <a:ext cx="10209213" cy="5861050"/>
          </a:xfrm>
        </p:spPr>
      </p:pic>
      <p:pic>
        <p:nvPicPr>
          <p:cNvPr id="16387" name="Picture 6" descr="slide-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D285F"/>
              </a:clrFrom>
              <a:clrTo>
                <a:srgbClr val="0D285F">
                  <a:alpha val="0"/>
                </a:srgbClr>
              </a:clrTo>
            </a:clrChange>
          </a:blip>
          <a:srcRect l="7497" t="16461" r="74396" b="40125"/>
          <a:stretch>
            <a:fillRect/>
          </a:stretch>
        </p:blipFill>
        <p:spPr bwMode="auto">
          <a:xfrm>
            <a:off x="10280650" y="1093788"/>
            <a:ext cx="16573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439400" cy="754063"/>
          </a:xfrm>
        </p:spPr>
        <p:txBody>
          <a:bodyPr/>
          <a:lstStyle/>
          <a:p>
            <a:r>
              <a:rPr lang="ru-RU" sz="3200" b="1" smtClean="0">
                <a:solidFill>
                  <a:srgbClr val="0000FF"/>
                </a:solidFill>
                <a:latin typeface="Times New Roman" pitchFamily="18" charset="0"/>
              </a:rPr>
              <a:t>Мероприятия по охране труда</a:t>
            </a:r>
            <a:r>
              <a:rPr lang="ru-RU" smtClean="0"/>
              <a:t> </a:t>
            </a:r>
          </a:p>
        </p:txBody>
      </p:sp>
      <p:pic>
        <p:nvPicPr>
          <p:cNvPr id="17410" name="Picture 4" descr="slide-1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0" t="18520" r="6343" b="11317"/>
          <a:stretch>
            <a:fillRect/>
          </a:stretch>
        </p:blipFill>
        <p:spPr>
          <a:xfrm>
            <a:off x="523875" y="1069975"/>
            <a:ext cx="8769350" cy="5073650"/>
          </a:xfrm>
        </p:spPr>
      </p:pic>
      <p:pic>
        <p:nvPicPr>
          <p:cNvPr id="17411" name="Picture 5" descr="cemeynaya-konsultaciya-u-vracha-vospitanie-dete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31300" y="3781425"/>
            <a:ext cx="2717800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 descr="Guardian-2"/>
          <p:cNvPicPr>
            <a:picLocks noChangeAspect="1" noChangeArrowheads="1"/>
          </p:cNvPicPr>
          <p:nvPr/>
        </p:nvPicPr>
        <p:blipFill>
          <a:blip r:embed="rId4"/>
          <a:srcRect l="31897" t="2853" r="2734"/>
          <a:stretch>
            <a:fillRect/>
          </a:stretch>
        </p:blipFill>
        <p:spPr bwMode="auto">
          <a:xfrm>
            <a:off x="8890000" y="571500"/>
            <a:ext cx="284797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 idx="4294967295"/>
          </p:nvPr>
        </p:nvSpPr>
        <p:spPr>
          <a:xfrm>
            <a:off x="838200" y="0"/>
            <a:ext cx="10515600" cy="839788"/>
          </a:xfrm>
        </p:spPr>
        <p:txBody>
          <a:bodyPr/>
          <a:lstStyle/>
          <a:p>
            <a:pPr algn="ctr"/>
            <a:r>
              <a:rPr lang="ru-RU" sz="3200" b="1" smtClean="0">
                <a:solidFill>
                  <a:srgbClr val="0000FF"/>
                </a:solidFill>
                <a:latin typeface="Times New Roman" pitchFamily="18" charset="0"/>
              </a:rPr>
              <a:t>Разработка инструкций по охране труда</a:t>
            </a:r>
            <a:r>
              <a:rPr lang="ru-RU" smtClean="0"/>
              <a:t> </a:t>
            </a:r>
          </a:p>
        </p:txBody>
      </p:sp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3641725" y="3003550"/>
            <a:ext cx="0" cy="425450"/>
          </a:xfrm>
          <a:prstGeom prst="rect">
            <a:avLst/>
          </a:prstGeom>
          <a:solidFill>
            <a:srgbClr val="F9F9F9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ru-RU" b="0"/>
          </a:p>
          <a:p>
            <a:pPr eaLnBrk="0" hangingPunct="0"/>
            <a:endParaRPr lang="ru-RU"/>
          </a:p>
        </p:txBody>
      </p:sp>
      <p:pic>
        <p:nvPicPr>
          <p:cNvPr id="18435" name="Picture 7" descr="8c400baf78a1205a93b6ece492aa1aa9"/>
          <p:cNvPicPr>
            <a:picLocks noChangeAspect="1" noChangeArrowheads="1"/>
          </p:cNvPicPr>
          <p:nvPr/>
        </p:nvPicPr>
        <p:blipFill>
          <a:blip r:embed="rId2"/>
          <a:srcRect l="2756" t="17323" r="2756" b="3149"/>
          <a:stretch>
            <a:fillRect/>
          </a:stretch>
        </p:blipFill>
        <p:spPr bwMode="auto">
          <a:xfrm>
            <a:off x="525463" y="873125"/>
            <a:ext cx="7486650" cy="4886325"/>
          </a:xfrm>
          <a:prstGeom prst="rect">
            <a:avLst/>
          </a:prstGeom>
          <a:noFill/>
          <a:ln w="12700">
            <a:solidFill>
              <a:srgbClr val="333399"/>
            </a:solidFill>
            <a:miter lim="800000"/>
            <a:headEnd/>
            <a:tailEnd/>
          </a:ln>
        </p:spPr>
      </p:pic>
      <p:pic>
        <p:nvPicPr>
          <p:cNvPr id="18436" name="Picture 6" descr="img32"/>
          <p:cNvPicPr>
            <a:picLocks noChangeAspect="1" noChangeArrowheads="1"/>
          </p:cNvPicPr>
          <p:nvPr/>
        </p:nvPicPr>
        <p:blipFill>
          <a:blip r:embed="rId3"/>
          <a:srcRect l="7559" t="21417" r="16536" b="53543"/>
          <a:stretch>
            <a:fillRect/>
          </a:stretch>
        </p:blipFill>
        <p:spPr bwMode="auto">
          <a:xfrm>
            <a:off x="7835900" y="1625600"/>
            <a:ext cx="4356100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9" descr="007"/>
          <p:cNvPicPr>
            <a:picLocks noChangeAspect="1" noChangeArrowheads="1"/>
          </p:cNvPicPr>
          <p:nvPr/>
        </p:nvPicPr>
        <p:blipFill>
          <a:blip r:embed="rId4"/>
          <a:srcRect l="5716" t="57671" r="1787" b="28120"/>
          <a:stretch>
            <a:fillRect/>
          </a:stretch>
        </p:blipFill>
        <p:spPr bwMode="auto">
          <a:xfrm>
            <a:off x="520700" y="5873750"/>
            <a:ext cx="744855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1" descr="6e5b53139c85606493fea7dbfcbb954d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497" t="61563" r="54155" b="8073"/>
          <a:stretch>
            <a:fillRect/>
          </a:stretch>
        </p:blipFill>
        <p:spPr bwMode="auto">
          <a:xfrm>
            <a:off x="8255000" y="4813300"/>
            <a:ext cx="360045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5463"/>
          </a:xfrm>
        </p:spPr>
        <p:txBody>
          <a:bodyPr/>
          <a:lstStyle/>
          <a:p>
            <a:pPr algn="ctr"/>
            <a:r>
              <a:rPr lang="ru-RU" sz="3200" b="1" smtClean="0">
                <a:solidFill>
                  <a:srgbClr val="0000FF"/>
                </a:solidFill>
                <a:latin typeface="Times New Roman" pitchFamily="18" charset="0"/>
              </a:rPr>
              <a:t>Разработка инструкций по охране труда (продолжение)</a:t>
            </a:r>
          </a:p>
        </p:txBody>
      </p:sp>
      <p:pic>
        <p:nvPicPr>
          <p:cNvPr id="19458" name="Picture 5" descr="slide-2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l="4037" t="9239" r="4037" b="3850"/>
          <a:stretch>
            <a:fillRect/>
          </a:stretch>
        </p:blipFill>
        <p:spPr>
          <a:xfrm>
            <a:off x="663575" y="1330325"/>
            <a:ext cx="9010650" cy="5278438"/>
          </a:xfrm>
        </p:spPr>
      </p:pic>
      <p:pic>
        <p:nvPicPr>
          <p:cNvPr id="19459" name="Picture 4" descr="skrin-3-1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6E7EF"/>
              </a:clrFrom>
              <a:clrTo>
                <a:srgbClr val="D6E7EF">
                  <a:alpha val="0"/>
                </a:srgbClr>
              </a:clrTo>
            </a:clrChange>
          </a:blip>
          <a:srcRect l="26299" t="6274" r="8582" b="5167"/>
          <a:stretch>
            <a:fillRect/>
          </a:stretch>
        </p:blipFill>
        <p:spPr bwMode="auto">
          <a:xfrm>
            <a:off x="9317038" y="2273300"/>
            <a:ext cx="2874962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9853613" y="1260475"/>
            <a:ext cx="21367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>
                <a:solidFill>
                  <a:srgbClr val="006699"/>
                </a:solidFill>
              </a:rPr>
              <a:t>Постановление Минтруда России от 17.12.2002 № 80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>
          <a:xfrm>
            <a:off x="838200" y="165100"/>
            <a:ext cx="10515600" cy="915988"/>
          </a:xfrm>
        </p:spPr>
        <p:txBody>
          <a:bodyPr/>
          <a:lstStyle/>
          <a:p>
            <a:pPr algn="ctr"/>
            <a:r>
              <a:rPr lang="ru-RU" sz="3200" b="1" smtClean="0">
                <a:solidFill>
                  <a:srgbClr val="0000FF"/>
                </a:solidFill>
                <a:latin typeface="Times New Roman" pitchFamily="18" charset="0"/>
              </a:rPr>
              <a:t>Разработка инструкций по охране труда</a:t>
            </a:r>
            <a:r>
              <a:rPr lang="ru-RU" smtClean="0"/>
              <a:t> </a:t>
            </a:r>
            <a:br>
              <a:rPr lang="ru-RU" smtClean="0"/>
            </a:br>
            <a:r>
              <a:rPr lang="ru-RU" sz="3200" b="1" smtClean="0">
                <a:solidFill>
                  <a:srgbClr val="0000FF"/>
                </a:solidFill>
                <a:latin typeface="Times New Roman" pitchFamily="18" charset="0"/>
              </a:rPr>
              <a:t>(продолжение)</a:t>
            </a:r>
          </a:p>
        </p:txBody>
      </p:sp>
      <p:pic>
        <p:nvPicPr>
          <p:cNvPr id="20482" name="Picture 4" descr="img3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l="6142" t="3780" r="1889" b="58583"/>
          <a:stretch>
            <a:fillRect/>
          </a:stretch>
        </p:blipFill>
        <p:spPr>
          <a:xfrm>
            <a:off x="850900" y="1382713"/>
            <a:ext cx="7178675" cy="2551112"/>
          </a:xfrm>
          <a:ln w="12700">
            <a:solidFill>
              <a:srgbClr val="FF0000"/>
            </a:solidFill>
          </a:ln>
        </p:spPr>
      </p:pic>
      <p:pic>
        <p:nvPicPr>
          <p:cNvPr id="20483" name="Picture 5" descr="img33"/>
          <p:cNvPicPr>
            <a:picLocks noChangeAspect="1" noChangeArrowheads="1"/>
          </p:cNvPicPr>
          <p:nvPr/>
        </p:nvPicPr>
        <p:blipFill>
          <a:blip r:embed="rId2"/>
          <a:srcRect l="6615" t="51024" r="5197" b="4410"/>
          <a:stretch>
            <a:fillRect/>
          </a:stretch>
        </p:blipFill>
        <p:spPr bwMode="auto">
          <a:xfrm>
            <a:off x="4187825" y="4159250"/>
            <a:ext cx="7199313" cy="2447925"/>
          </a:xfrm>
          <a:prstGeom prst="rect">
            <a:avLst/>
          </a:prstGeom>
          <a:noFill/>
          <a:ln w="15875">
            <a:solidFill>
              <a:srgbClr val="339966"/>
            </a:solidFill>
            <a:miter lim="800000"/>
            <a:headEnd/>
            <a:tailEnd/>
          </a:ln>
        </p:spPr>
      </p:pic>
      <p:pic>
        <p:nvPicPr>
          <p:cNvPr id="20484" name="Picture 6" descr="109764045_w640_h640_8-oktyabrya-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62" t="4395" r="8504" b="2747"/>
          <a:stretch>
            <a:fillRect/>
          </a:stretch>
        </p:blipFill>
        <p:spPr bwMode="auto">
          <a:xfrm>
            <a:off x="452438" y="4013200"/>
            <a:ext cx="3579812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7" descr="1640513-156028240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31" r="17180" b="3221"/>
          <a:stretch>
            <a:fillRect/>
          </a:stretch>
        </p:blipFill>
        <p:spPr bwMode="auto">
          <a:xfrm>
            <a:off x="8078788" y="228600"/>
            <a:ext cx="4113212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7063"/>
          </a:xfrm>
        </p:spPr>
        <p:txBody>
          <a:bodyPr/>
          <a:lstStyle/>
          <a:p>
            <a:pPr algn="ctr"/>
            <a:r>
              <a:rPr lang="ru-RU" sz="3200" b="1" smtClean="0">
                <a:solidFill>
                  <a:srgbClr val="0000FF"/>
                </a:solidFill>
                <a:latin typeface="Times New Roman" pitchFamily="18" charset="0"/>
              </a:rPr>
              <a:t>Разработка инструкций по охране труда (продолжение)</a:t>
            </a:r>
          </a:p>
        </p:txBody>
      </p:sp>
      <p:pic>
        <p:nvPicPr>
          <p:cNvPr id="21506" name="Picture 4" descr="slide-2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l="4614" t="20018" r="16148" b="72375"/>
          <a:stretch>
            <a:fillRect/>
          </a:stretch>
        </p:blipFill>
        <p:spPr>
          <a:xfrm>
            <a:off x="517525" y="1203325"/>
            <a:ext cx="7445375" cy="698500"/>
          </a:xfrm>
          <a:ln w="12700">
            <a:solidFill>
              <a:srgbClr val="008080"/>
            </a:solidFill>
          </a:ln>
        </p:spPr>
      </p:pic>
      <p:pic>
        <p:nvPicPr>
          <p:cNvPr id="21507" name="Picture 5" descr="slide-24"/>
          <p:cNvPicPr>
            <a:picLocks noChangeAspect="1" noChangeArrowheads="1"/>
          </p:cNvPicPr>
          <p:nvPr/>
        </p:nvPicPr>
        <p:blipFill>
          <a:blip r:embed="rId2"/>
          <a:srcRect l="5768" t="33878" r="7497" b="42348"/>
          <a:stretch>
            <a:fillRect/>
          </a:stretch>
        </p:blipFill>
        <p:spPr bwMode="auto">
          <a:xfrm>
            <a:off x="3937000" y="2032000"/>
            <a:ext cx="7724775" cy="1739900"/>
          </a:xfrm>
          <a:prstGeom prst="rect">
            <a:avLst/>
          </a:prstGeom>
          <a:noFill/>
          <a:ln w="15875">
            <a:solidFill>
              <a:srgbClr val="008080"/>
            </a:solidFill>
            <a:miter lim="800000"/>
            <a:headEnd/>
            <a:tailEnd/>
          </a:ln>
        </p:spPr>
      </p:pic>
      <p:pic>
        <p:nvPicPr>
          <p:cNvPr id="21508" name="Picture 6" descr="slide-25"/>
          <p:cNvPicPr>
            <a:picLocks noChangeAspect="1" noChangeArrowheads="1"/>
          </p:cNvPicPr>
          <p:nvPr/>
        </p:nvPicPr>
        <p:blipFill>
          <a:blip r:embed="rId3"/>
          <a:srcRect l="4037" t="19249" r="20761" b="71605"/>
          <a:stretch>
            <a:fillRect/>
          </a:stretch>
        </p:blipFill>
        <p:spPr bwMode="auto">
          <a:xfrm>
            <a:off x="479425" y="4017963"/>
            <a:ext cx="7329488" cy="606425"/>
          </a:xfrm>
          <a:prstGeom prst="rect">
            <a:avLst/>
          </a:prstGeom>
          <a:noFill/>
          <a:ln w="15875">
            <a:solidFill>
              <a:srgbClr val="008080"/>
            </a:solidFill>
            <a:miter lim="800000"/>
            <a:headEnd/>
            <a:tailEnd/>
          </a:ln>
        </p:spPr>
      </p:pic>
      <p:pic>
        <p:nvPicPr>
          <p:cNvPr id="21509" name="Picture 7" descr="slide-25"/>
          <p:cNvPicPr>
            <a:picLocks noChangeAspect="1" noChangeArrowheads="1"/>
          </p:cNvPicPr>
          <p:nvPr/>
        </p:nvPicPr>
        <p:blipFill>
          <a:blip r:embed="rId3"/>
          <a:srcRect l="5768" t="32338" r="8073" b="39267"/>
          <a:stretch>
            <a:fillRect/>
          </a:stretch>
        </p:blipFill>
        <p:spPr bwMode="auto">
          <a:xfrm>
            <a:off x="3873500" y="4702175"/>
            <a:ext cx="7762875" cy="1990725"/>
          </a:xfrm>
          <a:prstGeom prst="rect">
            <a:avLst/>
          </a:prstGeom>
          <a:noFill/>
          <a:ln w="15875">
            <a:solidFill>
              <a:srgbClr val="008080"/>
            </a:solidFill>
            <a:miter lim="800000"/>
            <a:headEnd/>
            <a:tailEnd/>
          </a:ln>
        </p:spPr>
      </p:pic>
      <p:pic>
        <p:nvPicPr>
          <p:cNvPr id="21510" name="Picture 8" descr="4-vidy-obuchajushchih-meroprijatij-sredi-rukovoditelej-i-perosnala-organizacii-1024x70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9FA"/>
              </a:clrFrom>
              <a:clrTo>
                <a:srgbClr val="FDF9FA">
                  <a:alpha val="0"/>
                </a:srgbClr>
              </a:clrTo>
            </a:clrChange>
          </a:blip>
          <a:srcRect l="9227" t="44778" r="59424" b="20790"/>
          <a:stretch>
            <a:fillRect/>
          </a:stretch>
        </p:blipFill>
        <p:spPr bwMode="auto">
          <a:xfrm>
            <a:off x="508000" y="2108200"/>
            <a:ext cx="34385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9" descr="img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559" t="69292" r="2068"/>
          <a:stretch>
            <a:fillRect/>
          </a:stretch>
        </p:blipFill>
        <p:spPr bwMode="auto">
          <a:xfrm>
            <a:off x="520700" y="4643438"/>
            <a:ext cx="3282950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690563"/>
          </a:xfrm>
        </p:spPr>
        <p:txBody>
          <a:bodyPr/>
          <a:lstStyle/>
          <a:p>
            <a:pPr algn="ctr"/>
            <a:r>
              <a:rPr lang="ru-RU" sz="3200" b="1" smtClean="0">
                <a:solidFill>
                  <a:srgbClr val="0000FF"/>
                </a:solidFill>
                <a:latin typeface="Times New Roman" pitchFamily="18" charset="0"/>
              </a:rPr>
              <a:t>Инструкции по охране труда</a:t>
            </a:r>
            <a:r>
              <a:rPr lang="ru-RU" sz="4000" smtClean="0"/>
              <a:t> </a:t>
            </a:r>
          </a:p>
        </p:txBody>
      </p:sp>
      <p:pic>
        <p:nvPicPr>
          <p:cNvPr id="22530" name="Picture 5" descr="27438292"/>
          <p:cNvPicPr>
            <a:picLocks noChangeAspect="1" noChangeArrowheads="1"/>
          </p:cNvPicPr>
          <p:nvPr/>
        </p:nvPicPr>
        <p:blipFill>
          <a:blip r:embed="rId2"/>
          <a:srcRect l="1741" t="1260" r="1741" b="13858"/>
          <a:stretch>
            <a:fillRect/>
          </a:stretch>
        </p:blipFill>
        <p:spPr bwMode="auto">
          <a:xfrm>
            <a:off x="5803900" y="2679700"/>
            <a:ext cx="25749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6" descr="img19"/>
          <p:cNvPicPr>
            <a:picLocks noChangeAspect="1" noChangeArrowheads="1"/>
          </p:cNvPicPr>
          <p:nvPr/>
        </p:nvPicPr>
        <p:blipFill>
          <a:blip r:embed="rId3"/>
          <a:srcRect l="5197" t="23936" r="6142" b="10078"/>
          <a:stretch>
            <a:fillRect/>
          </a:stretch>
        </p:blipFill>
        <p:spPr bwMode="auto">
          <a:xfrm>
            <a:off x="2598738" y="950913"/>
            <a:ext cx="9166225" cy="5576887"/>
          </a:xfrm>
          <a:prstGeom prst="rect">
            <a:avLst/>
          </a:prstGeom>
          <a:noFill/>
          <a:ln w="25400">
            <a:solidFill>
              <a:srgbClr val="006699"/>
            </a:solidFill>
            <a:miter lim="800000"/>
            <a:headEnd/>
            <a:tailEnd/>
          </a:ln>
        </p:spPr>
      </p:pic>
      <p:pic>
        <p:nvPicPr>
          <p:cNvPr id="22532" name="Picture 6" descr="https://cf.ppt-online.org/files/slide/b/BqdnNIC1r8QFahRg2pGKEwkluJi9y3DszLb4m5/slide-42.jp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 r:link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1" t="31526" r="80162" b="6920"/>
          <a:stretch>
            <a:fillRect/>
          </a:stretch>
        </p:blipFill>
        <p:spPr>
          <a:xfrm>
            <a:off x="517525" y="2232025"/>
            <a:ext cx="1733550" cy="4376738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5949</TotalTime>
  <Words>368</Words>
  <Application>Microsoft Office PowerPoint</Application>
  <PresentationFormat>Широкоэкранный</PresentationFormat>
  <Paragraphs>79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1_Тема Office</vt:lpstr>
      <vt:lpstr>Краткий курс охраны труда </vt:lpstr>
      <vt:lpstr>Понятие «охрана труда»  Статья 209 Трудового кодекса Российской Федерации</vt:lpstr>
      <vt:lpstr>Мероприятия по охране труда </vt:lpstr>
      <vt:lpstr>Мероприятия по охране труда </vt:lpstr>
      <vt:lpstr>Разработка инструкций по охране труда </vt:lpstr>
      <vt:lpstr>Разработка инструкций по охране труда (продолжение)</vt:lpstr>
      <vt:lpstr>Разработка инструкций по охране труда  (продолжение)</vt:lpstr>
      <vt:lpstr>Разработка инструкций по охране труда (продолжение)</vt:lpstr>
      <vt:lpstr>Инструкции по охране труда </vt:lpstr>
      <vt:lpstr>Обязанности работника в области охраны труда </vt:lpstr>
      <vt:lpstr>Медицинские осмотры некоторых  категорий работников</vt:lpstr>
      <vt:lpstr>Служба  охраны труда  в организации</vt:lpstr>
      <vt:lpstr>Виды инструктажей по охране труда</vt:lpstr>
      <vt:lpstr>Проведение инструктажей по охране труда</vt:lpstr>
      <vt:lpstr>Обучение по охране труда </vt:lpstr>
      <vt:lpstr>Обучение работников рабочих профессий</vt:lpstr>
      <vt:lpstr>Презентация PowerPoint</vt:lpstr>
      <vt:lpstr>Проверка знаний требований охраны труда </vt:lpstr>
      <vt:lpstr>Внеочередная проверка знаний  требований охраны труда</vt:lpstr>
      <vt:lpstr>Финансирование мероприятий по улучшению условий и охраны труда </vt:lpstr>
      <vt:lpstr>Планирование мероприятий по охране труда</vt:lpstr>
      <vt:lpstr>Обязанности работодателя при несчастном случае на производстве</vt:lpstr>
      <vt:lpstr>Состав комиссии по расследованию несчастного случая </vt:lpstr>
      <vt:lpstr>Материалы расследования несчастного случая:</vt:lpstr>
      <vt:lpstr>Сроки расследования несчастных случаев</vt:lpstr>
      <vt:lpstr>Комиссия по расследованию несчастного случая</vt:lpstr>
      <vt:lpstr>Оформление материалов расследования  несчастного случая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Модель взаимодействия НСПК с региональными структурами</dc:title>
  <dc:creator>Пользователь</dc:creator>
  <cp:lastModifiedBy>Абалуев Р.Н.</cp:lastModifiedBy>
  <cp:revision>239</cp:revision>
  <cp:lastPrinted>2016-03-24T16:35:01Z</cp:lastPrinted>
  <dcterms:created xsi:type="dcterms:W3CDTF">2015-10-12T06:58:13Z</dcterms:created>
  <dcterms:modified xsi:type="dcterms:W3CDTF">2020-07-09T11:17:22Z</dcterms:modified>
</cp:coreProperties>
</file>