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8"/>
  </p:notesMasterIdLst>
  <p:sldIdLst>
    <p:sldId id="312" r:id="rId2"/>
    <p:sldId id="310" r:id="rId3"/>
    <p:sldId id="311" r:id="rId4"/>
    <p:sldId id="313" r:id="rId5"/>
    <p:sldId id="315" r:id="rId6"/>
    <p:sldId id="316" r:id="rId7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00"/>
    <a:srgbClr val="008080"/>
    <a:srgbClr val="3333CC"/>
    <a:srgbClr val="003399"/>
    <a:srgbClr val="660066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2949" autoAdjust="0"/>
  </p:normalViewPr>
  <p:slideViewPr>
    <p:cSldViewPr snapToGrid="0">
      <p:cViewPr varScale="1">
        <p:scale>
          <a:sx n="108" d="100"/>
          <a:sy n="108" d="100"/>
        </p:scale>
        <p:origin x="68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5BE0BB1-0DFD-4D56-BED6-5A0BDABA5DF1}" type="datetimeFigureOut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B79A160-FE86-42C7-95AD-6880081EB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31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8DAC-7127-431A-AE70-D4A599D4A755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5C8A-5F7C-48FD-909C-DEA0C8388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808B-728C-4C72-B539-78126F7FF2E1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4200-F866-4AA2-A2DB-629C0B40C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1712-F35F-4254-9C7D-B5C34A91F643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8B31-3817-488D-8857-47609652D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CE1D-528B-44DE-B98F-AB5B9E0ABC9E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A880-1EFA-4D33-BF57-13722E4BE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970A-AA81-4D0D-B8CF-DF2FF4D61A59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40E9-1466-44D2-8B4E-AED8102BC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A170-94BE-4141-9328-3D9D2332E5ED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FD61-C004-4304-9FF6-DB2EB3253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7DF7-834C-4AFF-847C-D64F467774AC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ACC2-F6D9-4B2E-90A8-FF18269A1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EB7F-AF82-42E7-8AA0-EEDE99815285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C35-C31F-4C8A-AE25-80C7D9FDD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7D28-A5F0-4ECF-9B0E-67664724B941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B7BE-3859-4EDF-A550-0B257EF2C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1D64-5669-4EE9-89FA-8F64C9B1AFEB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BC51-67A1-4875-89EF-4C1409419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F3F7-3D1C-484C-A1AB-DD1936BC6DE8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29A3-8EFC-47AB-B0CD-F21A1B16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F57B2-FC8F-423D-9978-32A8AB0A59E4}" type="datetime1">
              <a:rPr lang="ru-RU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3DCD6-DA6C-4434-9B80-7FD54E45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an.tambov.gov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9400" cy="576263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008080"/>
                </a:solidFill>
                <a:latin typeface="Times New Roman" pitchFamily="18" charset="0"/>
              </a:rPr>
              <a:t>Профилактика распространения </a:t>
            </a:r>
            <a:r>
              <a:rPr lang="en-US" sz="3600" b="1" smtClean="0">
                <a:solidFill>
                  <a:srgbClr val="008080"/>
                </a:solidFill>
                <a:latin typeface="Times New Roman" pitchFamily="18" charset="0"/>
              </a:rPr>
              <a:t>COVID</a:t>
            </a:r>
            <a:r>
              <a:rPr lang="ru-RU" sz="3600" b="1" smtClean="0">
                <a:solidFill>
                  <a:srgbClr val="008080"/>
                </a:solidFill>
                <a:latin typeface="Times New Roman" pitchFamily="18" charset="0"/>
              </a:rPr>
              <a:t> -</a:t>
            </a:r>
            <a:r>
              <a:rPr lang="en-US" sz="3600" b="1" smtClean="0">
                <a:solidFill>
                  <a:srgbClr val="008080"/>
                </a:solidFill>
                <a:latin typeface="Times New Roman" pitchFamily="18" charset="0"/>
              </a:rPr>
              <a:t>19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4000" b="1" smtClean="0">
                <a:solidFill>
                  <a:srgbClr val="008080"/>
                </a:solidFill>
                <a:latin typeface="Times New Roman" pitchFamily="18" charset="0"/>
              </a:rPr>
              <a:t>в организации</a:t>
            </a:r>
          </a:p>
        </p:txBody>
      </p:sp>
      <p:pic>
        <p:nvPicPr>
          <p:cNvPr id="14338" name="Picture 6" descr="koronvi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6588" y="1216025"/>
            <a:ext cx="10944225" cy="4897438"/>
          </a:xfrm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2370138" y="6080125"/>
            <a:ext cx="745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solidFill>
                  <a:srgbClr val="006699"/>
                </a:solidFill>
              </a:rPr>
              <a:t>Управление труда и занятости населения Тамбовской области </a:t>
            </a:r>
          </a:p>
          <a:p>
            <a:pPr algn="ctr" eaLnBrk="0" hangingPunct="0"/>
            <a:r>
              <a:rPr lang="ru-RU" b="1">
                <a:solidFill>
                  <a:srgbClr val="006699"/>
                </a:solidFill>
              </a:rPr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630238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Коронавирус. Что нужно знать?</a:t>
            </a:r>
          </a:p>
        </p:txBody>
      </p:sp>
      <p:pic>
        <p:nvPicPr>
          <p:cNvPr id="15362" name="Picture 4" descr="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966" t="18839" r="966" b="1346"/>
          <a:stretch>
            <a:fillRect/>
          </a:stretch>
        </p:blipFill>
        <p:spPr>
          <a:xfrm>
            <a:off x="661988" y="1025525"/>
            <a:ext cx="10918825" cy="5494338"/>
          </a:xfrm>
          <a:ln w="19050">
            <a:solidFill>
              <a:srgbClr val="008080"/>
            </a:solidFill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57626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CC3300"/>
                </a:solidFill>
                <a:latin typeface="Times New Roman" pitchFamily="18" charset="0"/>
              </a:rPr>
              <a:t>Профилактика </a:t>
            </a:r>
            <a:r>
              <a:rPr lang="en-US" sz="2800" b="1" smtClean="0">
                <a:solidFill>
                  <a:srgbClr val="CC3300"/>
                </a:solidFill>
                <a:latin typeface="Times New Roman" pitchFamily="18" charset="0"/>
              </a:rPr>
              <a:t>COVID-19 </a:t>
            </a:r>
            <a:r>
              <a:rPr lang="ru-RU" sz="2800" b="1" smtClean="0">
                <a:solidFill>
                  <a:srgbClr val="CC3300"/>
                </a:solidFill>
                <a:latin typeface="Times New Roman" pitchFamily="18" charset="0"/>
              </a:rPr>
              <a:t>в трудовом коллективе</a:t>
            </a:r>
            <a:r>
              <a:rPr lang="ru-RU" sz="4000" smtClean="0"/>
              <a:t> </a:t>
            </a:r>
          </a:p>
        </p:txBody>
      </p:sp>
      <p:pic>
        <p:nvPicPr>
          <p:cNvPr id="16386" name="Picture 4" descr="7-4PbBtAQs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894" t="4233" r="894" b="1692"/>
          <a:stretch>
            <a:fillRect/>
          </a:stretch>
        </p:blipFill>
        <p:spPr>
          <a:xfrm>
            <a:off x="492125" y="1025525"/>
            <a:ext cx="11258550" cy="5481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558800" y="0"/>
            <a:ext cx="10972800" cy="827088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CC3300"/>
                </a:solidFill>
                <a:latin typeface="Times New Roman" pitchFamily="18" charset="0"/>
              </a:rPr>
              <a:t>Рекомендации Роспотребнадзора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4" descr="epi_070420_1"/>
          <p:cNvPicPr>
            <a:picLocks noChangeAspect="1" noChangeArrowheads="1"/>
          </p:cNvPicPr>
          <p:nvPr/>
        </p:nvPicPr>
        <p:blipFill>
          <a:blip r:embed="rId2"/>
          <a:srcRect l="2863" t="2159" r="2863" b="2159"/>
          <a:stretch>
            <a:fillRect/>
          </a:stretch>
        </p:blipFill>
        <p:spPr bwMode="auto">
          <a:xfrm>
            <a:off x="596900" y="862013"/>
            <a:ext cx="10960100" cy="5586412"/>
          </a:xfrm>
          <a:prstGeom prst="rect">
            <a:avLst/>
          </a:prstGeom>
          <a:noFill/>
          <a:ln w="15875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628650" y="2025650"/>
            <a:ext cx="11010900" cy="4303713"/>
          </a:xfrm>
          <a:ln w="15875">
            <a:solidFill>
              <a:srgbClr val="0000FF"/>
            </a:solidFill>
          </a:ln>
        </p:spPr>
        <p:txBody>
          <a:bodyPr/>
          <a:lstStyle/>
          <a:p>
            <a:pPr algn="just">
              <a:lnSpc>
                <a:spcPct val="70000"/>
              </a:lnSpc>
            </a:pPr>
            <a:r>
              <a:rPr lang="ru-RU" sz="1400" smtClean="0">
                <a:solidFill>
                  <a:srgbClr val="CC0000"/>
                </a:solidFill>
                <a:latin typeface="Times New Roman" pitchFamily="18" charset="0"/>
              </a:rPr>
              <a:t>Указы Президента Российской Федерации:</a:t>
            </a:r>
          </a:p>
          <a:p>
            <a:pPr algn="just">
              <a:lnSpc>
                <a:spcPct val="70000"/>
              </a:lnSpc>
            </a:pPr>
            <a:r>
              <a:rPr lang="ru-RU" sz="1400" smtClean="0">
                <a:latin typeface="Times New Roman" pitchFamily="18" charset="0"/>
              </a:rPr>
              <a:t> от 25.03.2020 №  206 «Об объявлении в Российской Федерации нерабочих дней»;</a:t>
            </a:r>
          </a:p>
          <a:p>
            <a:pPr algn="just">
              <a:lnSpc>
                <a:spcPct val="70000"/>
              </a:lnSpc>
            </a:pPr>
            <a:r>
              <a:rPr lang="ru-RU" sz="1400" smtClean="0">
                <a:latin typeface="Times New Roman" pitchFamily="18" charset="0"/>
              </a:rPr>
              <a:t> от 02.04.2020  №  239 «О мерах по обеспечению санитарно-эпидемиологического благополучия населения в связи с распространением коронавирусной инфекции»;</a:t>
            </a:r>
          </a:p>
          <a:p>
            <a:pPr algn="just">
              <a:lnSpc>
                <a:spcPct val="70000"/>
              </a:lnSpc>
            </a:pPr>
            <a:r>
              <a:rPr lang="ru-RU" sz="1400" smtClean="0">
                <a:latin typeface="Times New Roman" pitchFamily="18" charset="0"/>
              </a:rPr>
              <a:t>от 28.04.2020 № 294 «О продлении действия мер по обеспечению санитарно-эпидемиологического благополучия населения на  Российской Федерации в связи с распространением новой коронавирусной инфекции (COVID-19)»;</a:t>
            </a:r>
          </a:p>
          <a:p>
            <a:pPr algn="just">
              <a:lnSpc>
                <a:spcPct val="70000"/>
              </a:lnSpc>
            </a:pPr>
            <a:r>
              <a:rPr lang="ru-RU" sz="1400" smtClean="0">
                <a:solidFill>
                  <a:srgbClr val="663300"/>
                </a:solidFill>
                <a:latin typeface="Times New Roman" pitchFamily="18" charset="0"/>
              </a:rPr>
              <a:t>Рекомендации работодателям в отношении применения (распространения) на работников режима нерабочих дней с 30 марта по 3 апреля 2020 г. (одобрены по итогам заседания оперативного штаба по предупреждению завоза и распространения новой коронавирусной инфекции на территории Российской Федерации 26 марта 2020 г.); </a:t>
            </a:r>
          </a:p>
          <a:p>
            <a:pPr algn="just">
              <a:lnSpc>
                <a:spcPct val="70000"/>
              </a:lnSpc>
            </a:pPr>
            <a:r>
              <a:rPr lang="ru-RU" sz="1400" smtClean="0">
                <a:solidFill>
                  <a:srgbClr val="663300"/>
                </a:solidFill>
                <a:latin typeface="Times New Roman" pitchFamily="18" charset="0"/>
              </a:rPr>
              <a:t>Рекомендации Минтруда России от 26.03.2020 «Рекомендации работникам и работодателям в связи с Указом Президента Российской Федерации от 25 марта 2020 г. № 206 «Об объявлении в Российской Федерации нерабочих дней»; </a:t>
            </a:r>
          </a:p>
          <a:p>
            <a:pPr algn="just">
              <a:lnSpc>
                <a:spcPct val="70000"/>
              </a:lnSpc>
            </a:pPr>
            <a:r>
              <a:rPr lang="ru-RU" sz="1400" smtClean="0">
                <a:solidFill>
                  <a:srgbClr val="660066"/>
                </a:solidFill>
                <a:latin typeface="Times New Roman" pitchFamily="18" charset="0"/>
              </a:rPr>
              <a:t>Информации:</a:t>
            </a:r>
          </a:p>
          <a:p>
            <a:pPr algn="just">
              <a:lnSpc>
                <a:spcPct val="70000"/>
              </a:lnSpc>
            </a:pPr>
            <a:r>
              <a:rPr lang="ru-RU" sz="1400" smtClean="0">
                <a:latin typeface="Times New Roman" pitchFamily="18" charset="0"/>
              </a:rPr>
              <a:t>Минтруда России  от 20.03.2020  «Памятка Минтруда о том, как организовать работу в офисе (и не заболеть) или перевести сотрудников на удалёнку»; от 23.03.2020 «Вопросы-ответы по организации удалённой работы и оформлению больничных в период кампании по противодействию распространению коронавируса»; от 02.04.2020 «Вопросы-ответы по организации удалённой работы и соблюдению прав работников в период нерабочей недели»; Роспотребнадзора от 07.04.2020  «О рекомендациях для работодателей по профилактике коронавирусной инфекции на рабочих местах»;</a:t>
            </a:r>
          </a:p>
          <a:p>
            <a:pPr algn="just">
              <a:lnSpc>
                <a:spcPct val="70000"/>
              </a:lnSpc>
            </a:pPr>
            <a:r>
              <a:rPr lang="ru-RU" sz="1400" smtClean="0">
                <a:solidFill>
                  <a:srgbClr val="006600"/>
                </a:solidFill>
                <a:latin typeface="Times New Roman" pitchFamily="18" charset="0"/>
              </a:rPr>
              <a:t>Правовые акты Тамбовской области:</a:t>
            </a:r>
          </a:p>
          <a:p>
            <a:pPr algn="just">
              <a:lnSpc>
                <a:spcPct val="70000"/>
              </a:lnSpc>
            </a:pPr>
            <a:r>
              <a:rPr lang="ru-RU" sz="1400" smtClean="0">
                <a:solidFill>
                  <a:srgbClr val="006600"/>
                </a:solidFill>
                <a:latin typeface="Times New Roman" pitchFamily="18" charset="0"/>
              </a:rPr>
              <a:t>Постановление администрации Тамбовской области от  26.03.2020  № 233 «О дополнительных мерах по снижению рисков распространения новой коронавирусной инфекции (2019-</a:t>
            </a:r>
            <a:r>
              <a:rPr lang="en-US" sz="1400" smtClean="0">
                <a:solidFill>
                  <a:srgbClr val="006600"/>
                </a:solidFill>
                <a:latin typeface="Times New Roman" pitchFamily="18" charset="0"/>
              </a:rPr>
              <a:t>nC</a:t>
            </a:r>
            <a:r>
              <a:rPr lang="ru-RU" sz="1400" smtClean="0">
                <a:solidFill>
                  <a:srgbClr val="006600"/>
                </a:solidFill>
                <a:latin typeface="Times New Roman" pitchFamily="18" charset="0"/>
              </a:rPr>
              <a:t>о</a:t>
            </a:r>
            <a:r>
              <a:rPr lang="en-US" sz="1400" smtClean="0">
                <a:solidFill>
                  <a:srgbClr val="006600"/>
                </a:solidFill>
                <a:latin typeface="Times New Roman" pitchFamily="18" charset="0"/>
              </a:rPr>
              <a:t>V</a:t>
            </a:r>
            <a:r>
              <a:rPr lang="ru-RU" sz="1400" smtClean="0">
                <a:solidFill>
                  <a:srgbClr val="006600"/>
                </a:solidFill>
                <a:latin typeface="Times New Roman" pitchFamily="18" charset="0"/>
              </a:rPr>
              <a:t>) на территории Тамбовской области». </a:t>
            </a:r>
          </a:p>
        </p:txBody>
      </p:sp>
      <p:sp>
        <p:nvSpPr>
          <p:cNvPr id="18434" name="Rectangle 5"/>
          <p:cNvSpPr>
            <a:spLocks noGrp="1"/>
          </p:cNvSpPr>
          <p:nvPr>
            <p:ph type="title"/>
          </p:nvPr>
        </p:nvSpPr>
        <p:spPr>
          <a:xfrm>
            <a:off x="552450" y="365125"/>
            <a:ext cx="10801350" cy="1220788"/>
          </a:xfrm>
        </p:spPr>
        <p:txBody>
          <a:bodyPr/>
          <a:lstStyle/>
          <a:p>
            <a:r>
              <a:rPr lang="ru-RU" sz="2800" b="1" smtClean="0">
                <a:solidFill>
                  <a:srgbClr val="3333CC"/>
                </a:solidFill>
                <a:latin typeface="Times New Roman" pitchFamily="18" charset="0"/>
              </a:rPr>
              <a:t>Правовая база предупреждения </a:t>
            </a:r>
            <a:br>
              <a:rPr lang="ru-RU" sz="2800" b="1" smtClean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3333CC"/>
                </a:solidFill>
                <a:latin typeface="Times New Roman" pitchFamily="18" charset="0"/>
              </a:rPr>
              <a:t>распространения</a:t>
            </a:r>
            <a:r>
              <a:rPr lang="ru-RU" sz="400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3333CC"/>
                </a:solidFill>
                <a:latin typeface="Times New Roman" pitchFamily="18" charset="0"/>
              </a:rPr>
              <a:t>новой</a:t>
            </a:r>
            <a:br>
              <a:rPr lang="ru-RU" sz="2800" b="1" smtClean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3333CC"/>
                </a:solidFill>
                <a:latin typeface="Times New Roman" pitchFamily="18" charset="0"/>
              </a:rPr>
              <a:t>коронавирусной инфекции</a:t>
            </a:r>
            <a:r>
              <a:rPr lang="ru-RU" sz="4000" b="1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3333CC"/>
                </a:solidFill>
                <a:latin typeface="Times New Roman" pitchFamily="18" charset="0"/>
              </a:rPr>
              <a:t>(COVID-19)</a:t>
            </a:r>
          </a:p>
        </p:txBody>
      </p:sp>
      <p:sp>
        <p:nvSpPr>
          <p:cNvPr id="18435" name="AutoShape 8" descr="koronovirus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6" name="Picture 9" descr="koronovirus"/>
          <p:cNvPicPr>
            <a:picLocks noChangeAspect="1" noChangeArrowheads="1"/>
          </p:cNvPicPr>
          <p:nvPr/>
        </p:nvPicPr>
        <p:blipFill>
          <a:blip r:embed="rId2"/>
          <a:srcRect l="8189" r="630"/>
          <a:stretch>
            <a:fillRect/>
          </a:stretch>
        </p:blipFill>
        <p:spPr bwMode="auto">
          <a:xfrm>
            <a:off x="7300913" y="123825"/>
            <a:ext cx="42148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5" descr="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58750" y="1303338"/>
            <a:ext cx="6035675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Times New Roman" pitchFamily="18" charset="0"/>
              </a:rPr>
              <a:t>Управление труда и занятости населения Тамбовской области</a:t>
            </a:r>
          </a:p>
          <a:p>
            <a:pPr algn="ctr"/>
            <a:endParaRPr lang="ru-RU" b="1">
              <a:solidFill>
                <a:srgbClr val="CC0000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Отдел охраны труда и государственной </a:t>
            </a:r>
          </a:p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экспертизы условий труда</a:t>
            </a:r>
          </a:p>
          <a:p>
            <a:pPr algn="ctr"/>
            <a:endParaRPr lang="ru-RU" b="1">
              <a:solidFill>
                <a:srgbClr val="CC0000"/>
              </a:solidFill>
              <a:latin typeface="Times New Roman" pitchFamily="18" charset="0"/>
            </a:endParaRPr>
          </a:p>
          <a:p>
            <a:pPr algn="ctr"/>
            <a:endParaRPr lang="ru-RU" b="1">
              <a:solidFill>
                <a:srgbClr val="CC0000"/>
              </a:solidFill>
              <a:latin typeface="Times New Roman" pitchFamily="18" charset="0"/>
            </a:endParaRPr>
          </a:p>
          <a:p>
            <a:pPr algn="ctr"/>
            <a:r>
              <a:rPr lang="ru-RU" sz="1400" b="1"/>
              <a:t>392020, г.Тамбов,</a:t>
            </a:r>
          </a:p>
          <a:p>
            <a:pPr algn="ctr"/>
            <a:r>
              <a:rPr lang="ru-RU" sz="1400" b="1"/>
              <a:t> ул. З. Космодемьянской, 6</a:t>
            </a:r>
          </a:p>
          <a:p>
            <a:pPr algn="ctr"/>
            <a:r>
              <a:rPr lang="ru-RU" sz="1400" b="1"/>
              <a:t>Понедельник-пятница: </a:t>
            </a:r>
          </a:p>
          <a:p>
            <a:pPr algn="ctr"/>
            <a:r>
              <a:rPr lang="ru-RU" sz="1400" b="1"/>
              <a:t>с 8.30 до 17.30</a:t>
            </a:r>
          </a:p>
          <a:p>
            <a:pPr algn="ctr"/>
            <a:r>
              <a:rPr lang="ru-RU" sz="1400" b="1"/>
              <a:t>Перерыв: с 12.30 до 13.30</a:t>
            </a:r>
          </a:p>
          <a:p>
            <a:pPr algn="ctr"/>
            <a:r>
              <a:rPr lang="ru-RU" sz="1400" b="1"/>
              <a:t>Телефон «горячей линии»:</a:t>
            </a:r>
          </a:p>
          <a:p>
            <a:pPr algn="ctr"/>
            <a:r>
              <a:rPr lang="ru-RU" sz="1400" b="1"/>
              <a:t>8 (4752) 78-28-55</a:t>
            </a:r>
          </a:p>
          <a:p>
            <a:pPr algn="ctr"/>
            <a:endParaRPr lang="ru-RU" sz="1400" b="1"/>
          </a:p>
          <a:p>
            <a:pPr algn="ctr"/>
            <a:r>
              <a:rPr lang="ru-RU" sz="1400" b="1"/>
              <a:t>Адрес официального сайта Управления: </a:t>
            </a:r>
            <a:endParaRPr lang="en-US" sz="1400" b="1">
              <a:hlinkClick r:id="rId3"/>
            </a:endParaRPr>
          </a:p>
          <a:p>
            <a:pPr algn="ctr"/>
            <a:r>
              <a:rPr lang="en-US" sz="1400" b="1"/>
              <a:t>https</a:t>
            </a:r>
            <a:r>
              <a:rPr lang="ru-RU" sz="1400" b="1"/>
              <a:t>://</a:t>
            </a:r>
            <a:r>
              <a:rPr lang="en-US" sz="1400" b="1"/>
              <a:t>zan</a:t>
            </a:r>
            <a:r>
              <a:rPr lang="ru-RU" sz="1400" b="1"/>
              <a:t>.</a:t>
            </a:r>
            <a:r>
              <a:rPr lang="en-US" sz="1400" b="1"/>
              <a:t>tambov</a:t>
            </a:r>
            <a:r>
              <a:rPr lang="ru-RU" sz="1400" b="1"/>
              <a:t>.</a:t>
            </a:r>
            <a:r>
              <a:rPr lang="en-US" sz="1400" b="1"/>
              <a:t>gov</a:t>
            </a:r>
            <a:r>
              <a:rPr lang="ru-RU" sz="1400" b="1"/>
              <a:t>.</a:t>
            </a:r>
            <a:r>
              <a:rPr lang="en-US" sz="1400" b="1"/>
              <a:t>ru</a:t>
            </a:r>
            <a:r>
              <a:rPr lang="ru-RU" sz="1400" b="1"/>
              <a:t> </a:t>
            </a:r>
          </a:p>
          <a:p>
            <a:pPr algn="ctr"/>
            <a:r>
              <a:rPr lang="ru-RU" sz="1400" b="1"/>
              <a:t>Адрес электронной почты:</a:t>
            </a:r>
          </a:p>
          <a:p>
            <a:pPr algn="ctr"/>
            <a:r>
              <a:rPr lang="ru-RU" sz="1400" b="1"/>
              <a:t> </a:t>
            </a:r>
            <a:r>
              <a:rPr lang="en-US" sz="1400" b="1"/>
              <a:t>post</a:t>
            </a:r>
            <a:r>
              <a:rPr lang="ru-RU" sz="1400" b="1"/>
              <a:t>@zan.tambov.gov.ru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5718</TotalTime>
  <Words>107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1_Тема Office</vt:lpstr>
      <vt:lpstr>Профилактика распространения COVID -19  в организации</vt:lpstr>
      <vt:lpstr>Коронавирус. Что нужно знать?</vt:lpstr>
      <vt:lpstr>Профилактика COVID-19 в трудовом коллективе </vt:lpstr>
      <vt:lpstr>Рекомендации Роспотребнадзора</vt:lpstr>
      <vt:lpstr>Правовая база предупреждения  распространения новой коронавирусной инфекции (COVID-19)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взаимодействия НСПК с региональными структурами</dc:title>
  <dc:creator>Пользователь</dc:creator>
  <cp:lastModifiedBy>Абалуев Р.Н.</cp:lastModifiedBy>
  <cp:revision>208</cp:revision>
  <cp:lastPrinted>2016-03-24T16:35:01Z</cp:lastPrinted>
  <dcterms:created xsi:type="dcterms:W3CDTF">2015-10-12T06:58:13Z</dcterms:created>
  <dcterms:modified xsi:type="dcterms:W3CDTF">2020-07-09T11:18:11Z</dcterms:modified>
</cp:coreProperties>
</file>